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embeddings/oleObject10.bin" ContentType="application/vnd.openxmlformats-officedocument.oleObject"/>
  <Override PartName="/ppt/embeddings/oleObject5.bin" ContentType="application/vnd.openxmlformats-officedocument.oleObject"/>
  <Override PartName="/ppt/diagrams/colors2.xml" ContentType="application/vnd.openxmlformats-officedocument.drawingml.diagramColors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embeddings/oleObject9.bin" ContentType="application/vnd.openxmlformats-officedocument.oleObject"/>
  <Override PartName="/ppt/diagrams/drawing3.xml" ContentType="application/vnd.ms-office.drawingml.diagramDrawing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quickStyle1.xml" ContentType="application/vnd.openxmlformats-officedocument.drawingml.diagramStyl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diagrams/colors3.xml" ContentType="application/vnd.openxmlformats-officedocument.drawingml.diagramColors+xml"/>
  <Override PartName="/ppt/slides/slide20.xml" ContentType="application/vnd.openxmlformats-officedocument.presentationml.slide+xml"/>
  <Override PartName="/ppt/embeddings/oleObject6.bin" ContentType="application/vnd.openxmlformats-officedocument.oleObject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Default Extension="jpeg" ContentType="image/jpeg"/>
  <Override PartName="/ppt/diagrams/quickStyle2.xml" ContentType="application/vnd.openxmlformats-officedocument.drawingml.diagramStyle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embeddings/oleObject3.bin" ContentType="application/vnd.openxmlformats-officedocument.oleObject"/>
  <Override PartName="/ppt/notesSlides/notesSlide23.xml" ContentType="application/vnd.openxmlformats-officedocument.presentationml.notesSlide+xml"/>
  <Default Extension="emf" ContentType="image/x-emf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embeddings/oleObject7.bin" ContentType="application/vnd.openxmlformats-officedocument.oleObject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63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3.xml" ContentType="application/vnd.openxmlformats-officedocument.drawingml.diagramLayout+xml"/>
  <Override PartName="/ppt/notesSlides/notesSlide19.xml" ContentType="application/vnd.openxmlformats-officedocument.presentationml.notesSlide+xml"/>
  <Override PartName="/ppt/diagrams/quickStyle3.xml" ContentType="application/vnd.openxmlformats-officedocument.drawingml.diagramStyl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diagrams/colors1.xml" ContentType="application/vnd.openxmlformats-officedocument.drawingml.diagramColors+xml"/>
  <Override PartName="/ppt/slides/slide67.xml" ContentType="application/vnd.openxmlformats-officedocument.presentationml.slide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embeddings/oleObject4.bin" ContentType="application/vnd.openxmlformats-officedocument.oleObject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docProps/app.xml" ContentType="application/vnd.openxmlformats-officedocument.extended-properties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embeddings/oleObject8.bin" ContentType="application/vnd.openxmlformats-officedocument.oleObject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slides/slide59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embeddings/oleObject1.bin" ContentType="application/vnd.openxmlformats-officedocument.oleObject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16" r:id="rId1"/>
  </p:sldMasterIdLst>
  <p:notesMasterIdLst>
    <p:notesMasterId r:id="rId70"/>
  </p:notesMasterIdLst>
  <p:handoutMasterIdLst>
    <p:handoutMasterId r:id="rId71"/>
  </p:handoutMasterIdLst>
  <p:sldIdLst>
    <p:sldId id="256" r:id="rId2"/>
    <p:sldId id="305" r:id="rId3"/>
    <p:sldId id="323" r:id="rId4"/>
    <p:sldId id="324" r:id="rId5"/>
    <p:sldId id="325" r:id="rId6"/>
    <p:sldId id="307" r:id="rId7"/>
    <p:sldId id="306" r:id="rId8"/>
    <p:sldId id="257" r:id="rId9"/>
    <p:sldId id="258" r:id="rId10"/>
    <p:sldId id="259" r:id="rId11"/>
    <p:sldId id="260" r:id="rId12"/>
    <p:sldId id="261" r:id="rId13"/>
    <p:sldId id="273" r:id="rId14"/>
    <p:sldId id="272" r:id="rId15"/>
    <p:sldId id="262" r:id="rId16"/>
    <p:sldId id="334" r:id="rId17"/>
    <p:sldId id="308" r:id="rId18"/>
    <p:sldId id="268" r:id="rId19"/>
    <p:sldId id="269" r:id="rId20"/>
    <p:sldId id="263" r:id="rId21"/>
    <p:sldId id="264" r:id="rId22"/>
    <p:sldId id="275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21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20" r:id="rId61"/>
    <p:sldId id="322" r:id="rId62"/>
    <p:sldId id="274" r:id="rId63"/>
    <p:sldId id="309" r:id="rId64"/>
    <p:sldId id="333" r:id="rId65"/>
    <p:sldId id="319" r:id="rId66"/>
    <p:sldId id="311" r:id="rId67"/>
    <p:sldId id="314" r:id="rId68"/>
    <p:sldId id="318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6" clrMode="bw" frameSlides="1"/>
  <p:clrMru>
    <a:srgbClr val="F6FDC2"/>
    <a:srgbClr val="F1F7BA"/>
    <a:srgbClr val="02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11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handoutMaster" Target="handoutMasters/handout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B560C8-E9D8-124A-BDD8-4F2C18F8F6CD}" type="doc">
      <dgm:prSet loTypeId="urn:microsoft.com/office/officeart/2005/8/layout/bList2" loCatId="list" qsTypeId="urn:microsoft.com/office/officeart/2005/8/quickstyle/simple4" qsCatId="simple" csTypeId="urn:microsoft.com/office/officeart/2005/8/colors/accent1_2" csCatId="accent1" phldr="1"/>
      <dgm:spPr/>
    </dgm:pt>
    <dgm:pt modelId="{71DC4B85-A1C7-CA4D-AD51-C46D6F167160}">
      <dgm:prSet phldrT="[Text]"/>
      <dgm:spPr/>
      <dgm:t>
        <a:bodyPr/>
        <a:lstStyle/>
        <a:p>
          <a:r>
            <a:rPr lang="en-US" dirty="0" smtClean="0"/>
            <a:t>Large 	</a:t>
          </a:r>
          <a:endParaRPr lang="en-US" dirty="0"/>
        </a:p>
      </dgm:t>
    </dgm:pt>
    <dgm:pt modelId="{49B35CE7-3060-7A49-94D6-4D1762DF0C53}" type="parTrans" cxnId="{BA744D77-36E5-204C-96CA-CC1435B0D6EC}">
      <dgm:prSet/>
      <dgm:spPr/>
      <dgm:t>
        <a:bodyPr/>
        <a:lstStyle/>
        <a:p>
          <a:endParaRPr lang="en-US"/>
        </a:p>
      </dgm:t>
    </dgm:pt>
    <dgm:pt modelId="{99D68837-E5C1-8940-8E34-C62B1711E895}" type="sibTrans" cxnId="{BA744D77-36E5-204C-96CA-CC1435B0D6EC}">
      <dgm:prSet/>
      <dgm:spPr/>
      <dgm:t>
        <a:bodyPr/>
        <a:lstStyle/>
        <a:p>
          <a:endParaRPr lang="en-US"/>
        </a:p>
      </dgm:t>
    </dgm:pt>
    <dgm:pt modelId="{7FE7D5B5-D0A4-2248-A85A-59EA12520D52}">
      <dgm:prSet phldrT="[Text]"/>
      <dgm:spPr/>
      <dgm:t>
        <a:bodyPr/>
        <a:lstStyle/>
        <a:p>
          <a:r>
            <a:rPr lang="en-US" dirty="0" smtClean="0"/>
            <a:t>Medium</a:t>
          </a:r>
          <a:endParaRPr lang="en-US" dirty="0"/>
        </a:p>
      </dgm:t>
    </dgm:pt>
    <dgm:pt modelId="{4864C31C-5AC3-C84C-8EFE-5694FEA4E492}" type="parTrans" cxnId="{8A0634B7-CF71-0946-8838-B3DF0DA636E2}">
      <dgm:prSet/>
      <dgm:spPr/>
      <dgm:t>
        <a:bodyPr/>
        <a:lstStyle/>
        <a:p>
          <a:endParaRPr lang="en-US"/>
        </a:p>
      </dgm:t>
    </dgm:pt>
    <dgm:pt modelId="{99FAC9A2-A5B9-FA47-AD67-A32CE7D98104}" type="sibTrans" cxnId="{8A0634B7-CF71-0946-8838-B3DF0DA636E2}">
      <dgm:prSet/>
      <dgm:spPr/>
      <dgm:t>
        <a:bodyPr/>
        <a:lstStyle/>
        <a:p>
          <a:endParaRPr lang="en-US"/>
        </a:p>
      </dgm:t>
    </dgm:pt>
    <dgm:pt modelId="{E8F2DE68-970B-F549-B494-C84CCE74CB36}">
      <dgm:prSet phldrT="[Text]"/>
      <dgm:spPr/>
      <dgm:t>
        <a:bodyPr/>
        <a:lstStyle/>
        <a:p>
          <a:r>
            <a:rPr lang="en-US" dirty="0" smtClean="0"/>
            <a:t>Small</a:t>
          </a:r>
          <a:endParaRPr lang="en-US" dirty="0"/>
        </a:p>
      </dgm:t>
    </dgm:pt>
    <dgm:pt modelId="{053DFF5D-CF29-1646-8A1A-3E5FDA582B2B}" type="parTrans" cxnId="{7D6EDAB2-6EA6-AF45-BB0B-A0CCBFC1646B}">
      <dgm:prSet/>
      <dgm:spPr/>
      <dgm:t>
        <a:bodyPr/>
        <a:lstStyle/>
        <a:p>
          <a:endParaRPr lang="en-US"/>
        </a:p>
      </dgm:t>
    </dgm:pt>
    <dgm:pt modelId="{E150D085-6EFC-2041-8DC5-5B24047154DF}" type="sibTrans" cxnId="{7D6EDAB2-6EA6-AF45-BB0B-A0CCBFC1646B}">
      <dgm:prSet/>
      <dgm:spPr/>
      <dgm:t>
        <a:bodyPr/>
        <a:lstStyle/>
        <a:p>
          <a:endParaRPr lang="en-US"/>
        </a:p>
      </dgm:t>
    </dgm:pt>
    <dgm:pt modelId="{A44A26BC-35F8-4245-9B21-227332D9FB27}">
      <dgm:prSet/>
      <dgm:spPr/>
      <dgm:t>
        <a:bodyPr/>
        <a:lstStyle/>
        <a:p>
          <a:r>
            <a:rPr lang="en-US" dirty="0" smtClean="0"/>
            <a:t>Heinz History Center, Pittsburgh</a:t>
          </a:r>
          <a:endParaRPr lang="en-US" dirty="0"/>
        </a:p>
      </dgm:t>
    </dgm:pt>
    <dgm:pt modelId="{429A7A4E-289C-3B4B-A315-08AA777B1FF3}" type="parTrans" cxnId="{9C2E7F87-1638-2147-9BF4-0A08C3849E95}">
      <dgm:prSet/>
      <dgm:spPr/>
      <dgm:t>
        <a:bodyPr/>
        <a:lstStyle/>
        <a:p>
          <a:endParaRPr lang="en-US"/>
        </a:p>
      </dgm:t>
    </dgm:pt>
    <dgm:pt modelId="{8C18AB3E-0AD2-0244-95C0-89AB6ED6DC14}" type="sibTrans" cxnId="{9C2E7F87-1638-2147-9BF4-0A08C3849E95}">
      <dgm:prSet/>
      <dgm:spPr/>
      <dgm:t>
        <a:bodyPr/>
        <a:lstStyle/>
        <a:p>
          <a:endParaRPr lang="en-US"/>
        </a:p>
      </dgm:t>
    </dgm:pt>
    <dgm:pt modelId="{C346C2C5-7F80-574C-9DD6-AE8D67FEE620}">
      <dgm:prSet/>
      <dgm:spPr/>
      <dgm:t>
        <a:bodyPr/>
        <a:lstStyle/>
        <a:p>
          <a:r>
            <a:rPr lang="en-US" dirty="0" smtClean="0"/>
            <a:t>State Archives, Harrisburg</a:t>
          </a:r>
          <a:endParaRPr lang="en-US" dirty="0"/>
        </a:p>
      </dgm:t>
    </dgm:pt>
    <dgm:pt modelId="{B5F4DC1A-6D6B-9B4E-BF8F-DD14F2FE755E}" type="parTrans" cxnId="{D5EF4004-04A1-DF40-9B38-0EE269F6CFBC}">
      <dgm:prSet/>
      <dgm:spPr/>
      <dgm:t>
        <a:bodyPr/>
        <a:lstStyle/>
        <a:p>
          <a:endParaRPr lang="en-US"/>
        </a:p>
      </dgm:t>
    </dgm:pt>
    <dgm:pt modelId="{15916559-9889-4746-8B55-F6A396935BEC}" type="sibTrans" cxnId="{D5EF4004-04A1-DF40-9B38-0EE269F6CFBC}">
      <dgm:prSet/>
      <dgm:spPr/>
      <dgm:t>
        <a:bodyPr/>
        <a:lstStyle/>
        <a:p>
          <a:endParaRPr lang="en-US"/>
        </a:p>
      </dgm:t>
    </dgm:pt>
    <dgm:pt modelId="{1C3B4322-9FE2-FF49-8036-C9BC85912C5E}">
      <dgm:prSet/>
      <dgm:spPr/>
      <dgm:t>
        <a:bodyPr/>
        <a:lstStyle/>
        <a:p>
          <a:r>
            <a:rPr lang="en-US" dirty="0" smtClean="0"/>
            <a:t>Penn State, Special Collections</a:t>
          </a:r>
          <a:endParaRPr lang="en-US" dirty="0"/>
        </a:p>
      </dgm:t>
    </dgm:pt>
    <dgm:pt modelId="{C8049CB3-2FB8-CD49-9F5A-C8ADA1D5963A}" type="parTrans" cxnId="{7BD9FD96-2383-1C46-83C8-B69F6A32EB4B}">
      <dgm:prSet/>
      <dgm:spPr/>
      <dgm:t>
        <a:bodyPr/>
        <a:lstStyle/>
        <a:p>
          <a:endParaRPr lang="en-US"/>
        </a:p>
      </dgm:t>
    </dgm:pt>
    <dgm:pt modelId="{CC5029F5-899E-174C-AF5E-C4B1F21D2F7C}" type="sibTrans" cxnId="{7BD9FD96-2383-1C46-83C8-B69F6A32EB4B}">
      <dgm:prSet/>
      <dgm:spPr/>
      <dgm:t>
        <a:bodyPr/>
        <a:lstStyle/>
        <a:p>
          <a:endParaRPr lang="en-US"/>
        </a:p>
      </dgm:t>
    </dgm:pt>
    <dgm:pt modelId="{D236B99E-8E68-AE47-949F-0D4234DBEAC3}">
      <dgm:prSet/>
      <dgm:spPr/>
      <dgm:t>
        <a:bodyPr/>
        <a:lstStyle/>
        <a:p>
          <a:r>
            <a:rPr lang="en-US" dirty="0" smtClean="0"/>
            <a:t>Bucks County Historical Society</a:t>
          </a:r>
          <a:endParaRPr lang="en-US" dirty="0"/>
        </a:p>
      </dgm:t>
    </dgm:pt>
    <dgm:pt modelId="{02C68C11-2FCE-954B-86AF-F5A070CB5B5E}" type="parTrans" cxnId="{4FAA0B34-66A1-644E-AC25-B2407EC696F0}">
      <dgm:prSet/>
      <dgm:spPr/>
      <dgm:t>
        <a:bodyPr/>
        <a:lstStyle/>
        <a:p>
          <a:endParaRPr lang="en-US"/>
        </a:p>
      </dgm:t>
    </dgm:pt>
    <dgm:pt modelId="{B3E1A442-AD0A-E845-BDC6-7DEC93168EEB}" type="sibTrans" cxnId="{4FAA0B34-66A1-644E-AC25-B2407EC696F0}">
      <dgm:prSet/>
      <dgm:spPr/>
      <dgm:t>
        <a:bodyPr/>
        <a:lstStyle/>
        <a:p>
          <a:endParaRPr lang="en-US"/>
        </a:p>
      </dgm:t>
    </dgm:pt>
    <dgm:pt modelId="{A213DF65-B985-F946-9505-FB3883B44439}">
      <dgm:prSet/>
      <dgm:spPr/>
      <dgm:t>
        <a:bodyPr/>
        <a:lstStyle/>
        <a:p>
          <a:r>
            <a:rPr lang="en-US" dirty="0" smtClean="0"/>
            <a:t>Adams County Historical Society</a:t>
          </a:r>
          <a:endParaRPr lang="en-US" dirty="0"/>
        </a:p>
      </dgm:t>
    </dgm:pt>
    <dgm:pt modelId="{2C2D216B-EBFB-8D48-9A07-E9D4A31C1D39}" type="parTrans" cxnId="{22017A0F-7544-D344-9EA8-FEB4B30B545A}">
      <dgm:prSet/>
      <dgm:spPr/>
      <dgm:t>
        <a:bodyPr/>
        <a:lstStyle/>
        <a:p>
          <a:endParaRPr lang="en-US"/>
        </a:p>
      </dgm:t>
    </dgm:pt>
    <dgm:pt modelId="{B3EF3C27-AB6E-F145-8A10-5E1F35AA648D}" type="sibTrans" cxnId="{22017A0F-7544-D344-9EA8-FEB4B30B545A}">
      <dgm:prSet/>
      <dgm:spPr/>
      <dgm:t>
        <a:bodyPr/>
        <a:lstStyle/>
        <a:p>
          <a:endParaRPr lang="en-US"/>
        </a:p>
      </dgm:t>
    </dgm:pt>
    <dgm:pt modelId="{7EE0274D-8FC0-FE41-B2EC-7F82CD205A6B}">
      <dgm:prSet/>
      <dgm:spPr/>
      <dgm:t>
        <a:bodyPr/>
        <a:lstStyle/>
        <a:p>
          <a:r>
            <a:rPr lang="en-US" dirty="0" smtClean="0"/>
            <a:t>Franklin County Historical Society</a:t>
          </a:r>
          <a:endParaRPr lang="en-US" dirty="0"/>
        </a:p>
      </dgm:t>
    </dgm:pt>
    <dgm:pt modelId="{FC896BD6-13E1-B540-B6EB-479F52B05735}" type="parTrans" cxnId="{D83CA0C9-C271-9147-832A-26FF2C8983DF}">
      <dgm:prSet/>
      <dgm:spPr/>
      <dgm:t>
        <a:bodyPr/>
        <a:lstStyle/>
        <a:p>
          <a:endParaRPr lang="en-US"/>
        </a:p>
      </dgm:t>
    </dgm:pt>
    <dgm:pt modelId="{00870F76-7E8E-BB42-A86C-743A4C1C8AB9}" type="sibTrans" cxnId="{D83CA0C9-C271-9147-832A-26FF2C8983DF}">
      <dgm:prSet/>
      <dgm:spPr/>
      <dgm:t>
        <a:bodyPr/>
        <a:lstStyle/>
        <a:p>
          <a:endParaRPr lang="en-US"/>
        </a:p>
      </dgm:t>
    </dgm:pt>
    <dgm:pt modelId="{D9A2D321-82FC-3C43-AE44-596BFE9FB848}">
      <dgm:prSet/>
      <dgm:spPr/>
      <dgm:t>
        <a:bodyPr/>
        <a:lstStyle/>
        <a:p>
          <a:r>
            <a:rPr lang="en-US" dirty="0" smtClean="0"/>
            <a:t>Centre County Historical Society</a:t>
          </a:r>
          <a:endParaRPr lang="en-US" dirty="0"/>
        </a:p>
      </dgm:t>
    </dgm:pt>
    <dgm:pt modelId="{030FEC4C-82D2-674C-9049-6AB6BC9F75F3}" type="parTrans" cxnId="{FC996EDB-5AD7-3A43-BFF6-35425759F8FF}">
      <dgm:prSet/>
      <dgm:spPr/>
      <dgm:t>
        <a:bodyPr/>
        <a:lstStyle/>
        <a:p>
          <a:endParaRPr lang="en-US"/>
        </a:p>
      </dgm:t>
    </dgm:pt>
    <dgm:pt modelId="{AF372590-5A5F-024D-84F3-495B868662C7}" type="sibTrans" cxnId="{FC996EDB-5AD7-3A43-BFF6-35425759F8FF}">
      <dgm:prSet/>
      <dgm:spPr/>
      <dgm:t>
        <a:bodyPr/>
        <a:lstStyle/>
        <a:p>
          <a:endParaRPr lang="en-US"/>
        </a:p>
      </dgm:t>
    </dgm:pt>
    <dgm:pt modelId="{3BF1EC91-4067-0148-86BB-291DBEA48886}">
      <dgm:prSet/>
      <dgm:spPr/>
      <dgm:t>
        <a:bodyPr/>
        <a:lstStyle/>
        <a:p>
          <a:r>
            <a:rPr lang="en-US" dirty="0" smtClean="0"/>
            <a:t>Juniata County Historical Society</a:t>
          </a:r>
          <a:endParaRPr lang="en-US" dirty="0"/>
        </a:p>
      </dgm:t>
    </dgm:pt>
    <dgm:pt modelId="{3F4CFC07-D015-4E49-871A-6FBCA464E239}" type="parTrans" cxnId="{87DFFB73-FE4E-694E-9A1E-23C6888E2609}">
      <dgm:prSet/>
      <dgm:spPr/>
      <dgm:t>
        <a:bodyPr/>
        <a:lstStyle/>
        <a:p>
          <a:endParaRPr lang="en-US"/>
        </a:p>
      </dgm:t>
    </dgm:pt>
    <dgm:pt modelId="{06F1A546-BCD9-3645-9388-6E483FAE7E7F}" type="sibTrans" cxnId="{87DFFB73-FE4E-694E-9A1E-23C6888E2609}">
      <dgm:prSet/>
      <dgm:spPr/>
      <dgm:t>
        <a:bodyPr/>
        <a:lstStyle/>
        <a:p>
          <a:endParaRPr lang="en-US"/>
        </a:p>
      </dgm:t>
    </dgm:pt>
    <dgm:pt modelId="{B5030E0E-D271-FC4F-B2DA-93CF0E11C3EB}">
      <dgm:prSet/>
      <dgm:spPr/>
      <dgm:t>
        <a:bodyPr/>
        <a:lstStyle/>
        <a:p>
          <a:r>
            <a:rPr lang="en-US" dirty="0" smtClean="0"/>
            <a:t>Blair County Historical Society</a:t>
          </a:r>
          <a:endParaRPr lang="en-US" dirty="0"/>
        </a:p>
      </dgm:t>
    </dgm:pt>
    <dgm:pt modelId="{A7BD4692-B033-A54F-AFCD-1E1DF8DCC8A9}" type="parTrans" cxnId="{0740DE98-CB5C-A449-959B-04AB88083C35}">
      <dgm:prSet/>
      <dgm:spPr/>
      <dgm:t>
        <a:bodyPr/>
        <a:lstStyle/>
        <a:p>
          <a:endParaRPr lang="en-US"/>
        </a:p>
      </dgm:t>
    </dgm:pt>
    <dgm:pt modelId="{DE00C5F9-2730-D449-96A2-DA7C868BA5AF}" type="sibTrans" cxnId="{0740DE98-CB5C-A449-959B-04AB88083C35}">
      <dgm:prSet/>
      <dgm:spPr/>
      <dgm:t>
        <a:bodyPr/>
        <a:lstStyle/>
        <a:p>
          <a:endParaRPr lang="en-US"/>
        </a:p>
      </dgm:t>
    </dgm:pt>
    <dgm:pt modelId="{D2F2F32D-D386-0143-B6AC-0735D275E306}" type="pres">
      <dgm:prSet presAssocID="{CBB560C8-E9D8-124A-BDD8-4F2C18F8F6CD}" presName="diagram" presStyleCnt="0">
        <dgm:presLayoutVars>
          <dgm:dir/>
          <dgm:animLvl val="lvl"/>
          <dgm:resizeHandles val="exact"/>
        </dgm:presLayoutVars>
      </dgm:prSet>
      <dgm:spPr/>
    </dgm:pt>
    <dgm:pt modelId="{E69FABAA-3380-E345-9188-4172167E4E9A}" type="pres">
      <dgm:prSet presAssocID="{71DC4B85-A1C7-CA4D-AD51-C46D6F167160}" presName="compNode" presStyleCnt="0"/>
      <dgm:spPr/>
    </dgm:pt>
    <dgm:pt modelId="{87A06036-D935-554C-BEC0-03F2F189113C}" type="pres">
      <dgm:prSet presAssocID="{71DC4B85-A1C7-CA4D-AD51-C46D6F167160}" presName="childRect" presStyleLbl="bgAcc1" presStyleIdx="0" presStyleCnt="3" custLinFactNeighborX="4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2AB76A-DD04-644F-BC27-63E8916C10D3}" type="pres">
      <dgm:prSet presAssocID="{71DC4B85-A1C7-CA4D-AD51-C46D6F16716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8E4FA6-61F0-114E-824C-C9A1C83B10E0}" type="pres">
      <dgm:prSet presAssocID="{71DC4B85-A1C7-CA4D-AD51-C46D6F167160}" presName="parentRect" presStyleLbl="alignNode1" presStyleIdx="0" presStyleCnt="3"/>
      <dgm:spPr/>
      <dgm:t>
        <a:bodyPr/>
        <a:lstStyle/>
        <a:p>
          <a:endParaRPr lang="en-US"/>
        </a:p>
      </dgm:t>
    </dgm:pt>
    <dgm:pt modelId="{A17D499B-E305-6F4D-8FB1-F96305695A00}" type="pres">
      <dgm:prSet presAssocID="{71DC4B85-A1C7-CA4D-AD51-C46D6F167160}" presName="adorn" presStyleLbl="fgAccFollowNode1" presStyleIdx="0" presStyleCnt="3"/>
      <dgm:spPr/>
    </dgm:pt>
    <dgm:pt modelId="{FFE774A4-6B27-B448-BB84-3B50B39BBA00}" type="pres">
      <dgm:prSet presAssocID="{99D68837-E5C1-8940-8E34-C62B1711E89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4C788CC-B4FC-524F-BC2F-287C430B51A5}" type="pres">
      <dgm:prSet presAssocID="{7FE7D5B5-D0A4-2248-A85A-59EA12520D52}" presName="compNode" presStyleCnt="0"/>
      <dgm:spPr/>
    </dgm:pt>
    <dgm:pt modelId="{29890329-D741-DC4C-A264-782CD4EA3FAE}" type="pres">
      <dgm:prSet presAssocID="{7FE7D5B5-D0A4-2248-A85A-59EA12520D52}" presName="childRec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2D0A9E-8296-E945-A024-94540C7F6B70}" type="pres">
      <dgm:prSet presAssocID="{7FE7D5B5-D0A4-2248-A85A-59EA12520D5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3411A8-96B9-EE42-ADC3-31B9DC6E4D94}" type="pres">
      <dgm:prSet presAssocID="{7FE7D5B5-D0A4-2248-A85A-59EA12520D52}" presName="parentRect" presStyleLbl="alignNode1" presStyleIdx="1" presStyleCnt="3"/>
      <dgm:spPr/>
      <dgm:t>
        <a:bodyPr/>
        <a:lstStyle/>
        <a:p>
          <a:endParaRPr lang="en-US"/>
        </a:p>
      </dgm:t>
    </dgm:pt>
    <dgm:pt modelId="{FC710296-68C5-B943-B9B6-883C07740134}" type="pres">
      <dgm:prSet presAssocID="{7FE7D5B5-D0A4-2248-A85A-59EA12520D52}" presName="adorn" presStyleLbl="fgAccFollowNode1" presStyleIdx="1" presStyleCnt="3"/>
      <dgm:spPr/>
    </dgm:pt>
    <dgm:pt modelId="{9FC668FE-3CAD-864F-B0DF-5664A718C2A0}" type="pres">
      <dgm:prSet presAssocID="{99FAC9A2-A5B9-FA47-AD67-A32CE7D9810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2FF433D-D78F-CC46-BB01-FA369586F87D}" type="pres">
      <dgm:prSet presAssocID="{E8F2DE68-970B-F549-B494-C84CCE74CB36}" presName="compNode" presStyleCnt="0"/>
      <dgm:spPr/>
    </dgm:pt>
    <dgm:pt modelId="{0E4B6BA7-CB6E-5A46-A1DD-A69C2E31269E}" type="pres">
      <dgm:prSet presAssocID="{E8F2DE68-970B-F549-B494-C84CCE74CB36}" presName="childRec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7E698E-3CE4-B640-B758-E9EED6C71915}" type="pres">
      <dgm:prSet presAssocID="{E8F2DE68-970B-F549-B494-C84CCE74CB3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DC56CA-02AD-CE40-8DCB-92EFE4A72F9A}" type="pres">
      <dgm:prSet presAssocID="{E8F2DE68-970B-F549-B494-C84CCE74CB36}" presName="parentRect" presStyleLbl="alignNode1" presStyleIdx="2" presStyleCnt="3"/>
      <dgm:spPr/>
      <dgm:t>
        <a:bodyPr/>
        <a:lstStyle/>
        <a:p>
          <a:endParaRPr lang="en-US"/>
        </a:p>
      </dgm:t>
    </dgm:pt>
    <dgm:pt modelId="{BE79AAA1-5A97-9B4F-AFA8-1C6EB5C4D73C}" type="pres">
      <dgm:prSet presAssocID="{E8F2DE68-970B-F549-B494-C84CCE74CB36}" presName="adorn" presStyleLbl="fgAccFollowNode1" presStyleIdx="2" presStyleCnt="3"/>
      <dgm:spPr/>
    </dgm:pt>
  </dgm:ptLst>
  <dgm:cxnLst>
    <dgm:cxn modelId="{5A2FFEE4-9790-F640-B874-5EFAE5C14D76}" type="presOf" srcId="{CBB560C8-E9D8-124A-BDD8-4F2C18F8F6CD}" destId="{D2F2F32D-D386-0143-B6AC-0735D275E306}" srcOrd="0" destOrd="0" presId="urn:microsoft.com/office/officeart/2005/8/layout/bList2"/>
    <dgm:cxn modelId="{4FAA0B34-66A1-644E-AC25-B2407EC696F0}" srcId="{7FE7D5B5-D0A4-2248-A85A-59EA12520D52}" destId="{D236B99E-8E68-AE47-949F-0D4234DBEAC3}" srcOrd="0" destOrd="0" parTransId="{02C68C11-2FCE-954B-86AF-F5A070CB5B5E}" sibTransId="{B3E1A442-AD0A-E845-BDC6-7DEC93168EEB}"/>
    <dgm:cxn modelId="{EBEE3207-B946-254C-8B5F-3CC38E81D133}" type="presOf" srcId="{7FE7D5B5-D0A4-2248-A85A-59EA12520D52}" destId="{393411A8-96B9-EE42-ADC3-31B9DC6E4D94}" srcOrd="1" destOrd="0" presId="urn:microsoft.com/office/officeart/2005/8/layout/bList2"/>
    <dgm:cxn modelId="{FA9D9D08-F0AA-904F-86DD-FCCEFB7428AA}" type="presOf" srcId="{99FAC9A2-A5B9-FA47-AD67-A32CE7D98104}" destId="{9FC668FE-3CAD-864F-B0DF-5664A718C2A0}" srcOrd="0" destOrd="0" presId="urn:microsoft.com/office/officeart/2005/8/layout/bList2"/>
    <dgm:cxn modelId="{E7B66AC3-20DE-F945-A331-5BEAA9FF8A9C}" type="presOf" srcId="{B5030E0E-D271-FC4F-B2DA-93CF0E11C3EB}" destId="{0E4B6BA7-CB6E-5A46-A1DD-A69C2E31269E}" srcOrd="0" destOrd="2" presId="urn:microsoft.com/office/officeart/2005/8/layout/bList2"/>
    <dgm:cxn modelId="{BFA8C11C-C044-1A4E-AD1B-4C19865817A8}" type="presOf" srcId="{E8F2DE68-970B-F549-B494-C84CCE74CB36}" destId="{A77E698E-3CE4-B640-B758-E9EED6C71915}" srcOrd="0" destOrd="0" presId="urn:microsoft.com/office/officeart/2005/8/layout/bList2"/>
    <dgm:cxn modelId="{9DB48F87-23FD-6E46-98B6-2C42075CD1F5}" type="presOf" srcId="{E8F2DE68-970B-F549-B494-C84CCE74CB36}" destId="{05DC56CA-02AD-CE40-8DCB-92EFE4A72F9A}" srcOrd="1" destOrd="0" presId="urn:microsoft.com/office/officeart/2005/8/layout/bList2"/>
    <dgm:cxn modelId="{92D24D6A-381A-654C-99B2-927B13259313}" type="presOf" srcId="{D9A2D321-82FC-3C43-AE44-596BFE9FB848}" destId="{0E4B6BA7-CB6E-5A46-A1DD-A69C2E31269E}" srcOrd="0" destOrd="0" presId="urn:microsoft.com/office/officeart/2005/8/layout/bList2"/>
    <dgm:cxn modelId="{01D23C23-C7F1-0744-8C2F-DC582CC063D7}" type="presOf" srcId="{3BF1EC91-4067-0148-86BB-291DBEA48886}" destId="{0E4B6BA7-CB6E-5A46-A1DD-A69C2E31269E}" srcOrd="0" destOrd="1" presId="urn:microsoft.com/office/officeart/2005/8/layout/bList2"/>
    <dgm:cxn modelId="{47032B48-8B1D-F74C-8E98-5AC6C83B6565}" type="presOf" srcId="{99D68837-E5C1-8940-8E34-C62B1711E895}" destId="{FFE774A4-6B27-B448-BB84-3B50B39BBA00}" srcOrd="0" destOrd="0" presId="urn:microsoft.com/office/officeart/2005/8/layout/bList2"/>
    <dgm:cxn modelId="{8A0634B7-CF71-0946-8838-B3DF0DA636E2}" srcId="{CBB560C8-E9D8-124A-BDD8-4F2C18F8F6CD}" destId="{7FE7D5B5-D0A4-2248-A85A-59EA12520D52}" srcOrd="1" destOrd="0" parTransId="{4864C31C-5AC3-C84C-8EFE-5694FEA4E492}" sibTransId="{99FAC9A2-A5B9-FA47-AD67-A32CE7D98104}"/>
    <dgm:cxn modelId="{259A04E6-7599-CB4F-BE7F-378939008E0F}" type="presOf" srcId="{7EE0274D-8FC0-FE41-B2EC-7F82CD205A6B}" destId="{29890329-D741-DC4C-A264-782CD4EA3FAE}" srcOrd="0" destOrd="2" presId="urn:microsoft.com/office/officeart/2005/8/layout/bList2"/>
    <dgm:cxn modelId="{01FF147E-DC32-3C41-A6FC-87B297E0D9DD}" type="presOf" srcId="{D236B99E-8E68-AE47-949F-0D4234DBEAC3}" destId="{29890329-D741-DC4C-A264-782CD4EA3FAE}" srcOrd="0" destOrd="0" presId="urn:microsoft.com/office/officeart/2005/8/layout/bList2"/>
    <dgm:cxn modelId="{5BCCC946-08D2-884E-A425-E12F54EBB355}" type="presOf" srcId="{7FE7D5B5-D0A4-2248-A85A-59EA12520D52}" destId="{012D0A9E-8296-E945-A024-94540C7F6B70}" srcOrd="0" destOrd="0" presId="urn:microsoft.com/office/officeart/2005/8/layout/bList2"/>
    <dgm:cxn modelId="{B53A574F-09F5-0C4E-93C9-FE831B848312}" type="presOf" srcId="{C346C2C5-7F80-574C-9DD6-AE8D67FEE620}" destId="{87A06036-D935-554C-BEC0-03F2F189113C}" srcOrd="0" destOrd="1" presId="urn:microsoft.com/office/officeart/2005/8/layout/bList2"/>
    <dgm:cxn modelId="{7BD9FD96-2383-1C46-83C8-B69F6A32EB4B}" srcId="{71DC4B85-A1C7-CA4D-AD51-C46D6F167160}" destId="{1C3B4322-9FE2-FF49-8036-C9BC85912C5E}" srcOrd="2" destOrd="0" parTransId="{C8049CB3-2FB8-CD49-9F5A-C8ADA1D5963A}" sibTransId="{CC5029F5-899E-174C-AF5E-C4B1F21D2F7C}"/>
    <dgm:cxn modelId="{D5EF4004-04A1-DF40-9B38-0EE269F6CFBC}" srcId="{71DC4B85-A1C7-CA4D-AD51-C46D6F167160}" destId="{C346C2C5-7F80-574C-9DD6-AE8D67FEE620}" srcOrd="1" destOrd="0" parTransId="{B5F4DC1A-6D6B-9B4E-BF8F-DD14F2FE755E}" sibTransId="{15916559-9889-4746-8B55-F6A396935BEC}"/>
    <dgm:cxn modelId="{D83CA0C9-C271-9147-832A-26FF2C8983DF}" srcId="{7FE7D5B5-D0A4-2248-A85A-59EA12520D52}" destId="{7EE0274D-8FC0-FE41-B2EC-7F82CD205A6B}" srcOrd="2" destOrd="0" parTransId="{FC896BD6-13E1-B540-B6EB-479F52B05735}" sibTransId="{00870F76-7E8E-BB42-A86C-743A4C1C8AB9}"/>
    <dgm:cxn modelId="{22017A0F-7544-D344-9EA8-FEB4B30B545A}" srcId="{7FE7D5B5-D0A4-2248-A85A-59EA12520D52}" destId="{A213DF65-B985-F946-9505-FB3883B44439}" srcOrd="1" destOrd="0" parTransId="{2C2D216B-EBFB-8D48-9A07-E9D4A31C1D39}" sibTransId="{B3EF3C27-AB6E-F145-8A10-5E1F35AA648D}"/>
    <dgm:cxn modelId="{9D461FCA-3531-244E-87F7-1ED5D59F8039}" type="presOf" srcId="{A44A26BC-35F8-4245-9B21-227332D9FB27}" destId="{87A06036-D935-554C-BEC0-03F2F189113C}" srcOrd="0" destOrd="0" presId="urn:microsoft.com/office/officeart/2005/8/layout/bList2"/>
    <dgm:cxn modelId="{9C2E7F87-1638-2147-9BF4-0A08C3849E95}" srcId="{71DC4B85-A1C7-CA4D-AD51-C46D6F167160}" destId="{A44A26BC-35F8-4245-9B21-227332D9FB27}" srcOrd="0" destOrd="0" parTransId="{429A7A4E-289C-3B4B-A315-08AA777B1FF3}" sibTransId="{8C18AB3E-0AD2-0244-95C0-89AB6ED6DC14}"/>
    <dgm:cxn modelId="{BBED7E14-590E-F149-96B6-E713D1131471}" type="presOf" srcId="{1C3B4322-9FE2-FF49-8036-C9BC85912C5E}" destId="{87A06036-D935-554C-BEC0-03F2F189113C}" srcOrd="0" destOrd="2" presId="urn:microsoft.com/office/officeart/2005/8/layout/bList2"/>
    <dgm:cxn modelId="{FC996EDB-5AD7-3A43-BFF6-35425759F8FF}" srcId="{E8F2DE68-970B-F549-B494-C84CCE74CB36}" destId="{D9A2D321-82FC-3C43-AE44-596BFE9FB848}" srcOrd="0" destOrd="0" parTransId="{030FEC4C-82D2-674C-9049-6AB6BC9F75F3}" sibTransId="{AF372590-5A5F-024D-84F3-495B868662C7}"/>
    <dgm:cxn modelId="{CF362728-8FBB-A949-91CC-08CAD6FD53C4}" type="presOf" srcId="{A213DF65-B985-F946-9505-FB3883B44439}" destId="{29890329-D741-DC4C-A264-782CD4EA3FAE}" srcOrd="0" destOrd="1" presId="urn:microsoft.com/office/officeart/2005/8/layout/bList2"/>
    <dgm:cxn modelId="{5E574BA5-69E2-E942-9F90-3A56A3D06886}" type="presOf" srcId="{71DC4B85-A1C7-CA4D-AD51-C46D6F167160}" destId="{582AB76A-DD04-644F-BC27-63E8916C10D3}" srcOrd="0" destOrd="0" presId="urn:microsoft.com/office/officeart/2005/8/layout/bList2"/>
    <dgm:cxn modelId="{7D6EDAB2-6EA6-AF45-BB0B-A0CCBFC1646B}" srcId="{CBB560C8-E9D8-124A-BDD8-4F2C18F8F6CD}" destId="{E8F2DE68-970B-F549-B494-C84CCE74CB36}" srcOrd="2" destOrd="0" parTransId="{053DFF5D-CF29-1646-8A1A-3E5FDA582B2B}" sibTransId="{E150D085-6EFC-2041-8DC5-5B24047154DF}"/>
    <dgm:cxn modelId="{0740DE98-CB5C-A449-959B-04AB88083C35}" srcId="{E8F2DE68-970B-F549-B494-C84CCE74CB36}" destId="{B5030E0E-D271-FC4F-B2DA-93CF0E11C3EB}" srcOrd="2" destOrd="0" parTransId="{A7BD4692-B033-A54F-AFCD-1E1DF8DCC8A9}" sibTransId="{DE00C5F9-2730-D449-96A2-DA7C868BA5AF}"/>
    <dgm:cxn modelId="{BA744D77-36E5-204C-96CA-CC1435B0D6EC}" srcId="{CBB560C8-E9D8-124A-BDD8-4F2C18F8F6CD}" destId="{71DC4B85-A1C7-CA4D-AD51-C46D6F167160}" srcOrd="0" destOrd="0" parTransId="{49B35CE7-3060-7A49-94D6-4D1762DF0C53}" sibTransId="{99D68837-E5C1-8940-8E34-C62B1711E895}"/>
    <dgm:cxn modelId="{8C814C98-51F8-AF4A-A9D9-319D5562A923}" type="presOf" srcId="{71DC4B85-A1C7-CA4D-AD51-C46D6F167160}" destId="{448E4FA6-61F0-114E-824C-C9A1C83B10E0}" srcOrd="1" destOrd="0" presId="urn:microsoft.com/office/officeart/2005/8/layout/bList2"/>
    <dgm:cxn modelId="{87DFFB73-FE4E-694E-9A1E-23C6888E2609}" srcId="{E8F2DE68-970B-F549-B494-C84CCE74CB36}" destId="{3BF1EC91-4067-0148-86BB-291DBEA48886}" srcOrd="1" destOrd="0" parTransId="{3F4CFC07-D015-4E49-871A-6FBCA464E239}" sibTransId="{06F1A546-BCD9-3645-9388-6E483FAE7E7F}"/>
    <dgm:cxn modelId="{866F9EF1-B10F-8F47-9FC2-43801DDA611D}" type="presParOf" srcId="{D2F2F32D-D386-0143-B6AC-0735D275E306}" destId="{E69FABAA-3380-E345-9188-4172167E4E9A}" srcOrd="0" destOrd="0" presId="urn:microsoft.com/office/officeart/2005/8/layout/bList2"/>
    <dgm:cxn modelId="{132F5F77-F610-1D47-800C-222A0271C371}" type="presParOf" srcId="{E69FABAA-3380-E345-9188-4172167E4E9A}" destId="{87A06036-D935-554C-BEC0-03F2F189113C}" srcOrd="0" destOrd="0" presId="urn:microsoft.com/office/officeart/2005/8/layout/bList2"/>
    <dgm:cxn modelId="{5FC751E7-3C64-934A-A376-CD975FB5F55B}" type="presParOf" srcId="{E69FABAA-3380-E345-9188-4172167E4E9A}" destId="{582AB76A-DD04-644F-BC27-63E8916C10D3}" srcOrd="1" destOrd="0" presId="urn:microsoft.com/office/officeart/2005/8/layout/bList2"/>
    <dgm:cxn modelId="{0C5C053E-6B6D-AE43-99DA-D91B79BA5DBA}" type="presParOf" srcId="{E69FABAA-3380-E345-9188-4172167E4E9A}" destId="{448E4FA6-61F0-114E-824C-C9A1C83B10E0}" srcOrd="2" destOrd="0" presId="urn:microsoft.com/office/officeart/2005/8/layout/bList2"/>
    <dgm:cxn modelId="{CB8C062C-652C-3B42-94CC-8B3021473528}" type="presParOf" srcId="{E69FABAA-3380-E345-9188-4172167E4E9A}" destId="{A17D499B-E305-6F4D-8FB1-F96305695A00}" srcOrd="3" destOrd="0" presId="urn:microsoft.com/office/officeart/2005/8/layout/bList2"/>
    <dgm:cxn modelId="{22F53351-F425-B045-95E3-1F7EFB5E60E4}" type="presParOf" srcId="{D2F2F32D-D386-0143-B6AC-0735D275E306}" destId="{FFE774A4-6B27-B448-BB84-3B50B39BBA00}" srcOrd="1" destOrd="0" presId="urn:microsoft.com/office/officeart/2005/8/layout/bList2"/>
    <dgm:cxn modelId="{A9886896-4948-704D-B03F-08F1B4D28EB3}" type="presParOf" srcId="{D2F2F32D-D386-0143-B6AC-0735D275E306}" destId="{34C788CC-B4FC-524F-BC2F-287C430B51A5}" srcOrd="2" destOrd="0" presId="urn:microsoft.com/office/officeart/2005/8/layout/bList2"/>
    <dgm:cxn modelId="{28C687E3-4249-F747-97B8-5A959292F888}" type="presParOf" srcId="{34C788CC-B4FC-524F-BC2F-287C430B51A5}" destId="{29890329-D741-DC4C-A264-782CD4EA3FAE}" srcOrd="0" destOrd="0" presId="urn:microsoft.com/office/officeart/2005/8/layout/bList2"/>
    <dgm:cxn modelId="{04D6008C-476B-2841-8EF4-F21FBA5D5ED8}" type="presParOf" srcId="{34C788CC-B4FC-524F-BC2F-287C430B51A5}" destId="{012D0A9E-8296-E945-A024-94540C7F6B70}" srcOrd="1" destOrd="0" presId="urn:microsoft.com/office/officeart/2005/8/layout/bList2"/>
    <dgm:cxn modelId="{08BA2F04-4D45-4C49-8CDA-3827B3F7747A}" type="presParOf" srcId="{34C788CC-B4FC-524F-BC2F-287C430B51A5}" destId="{393411A8-96B9-EE42-ADC3-31B9DC6E4D94}" srcOrd="2" destOrd="0" presId="urn:microsoft.com/office/officeart/2005/8/layout/bList2"/>
    <dgm:cxn modelId="{41C89B44-1E90-894E-8EC6-E135F4A1B4AA}" type="presParOf" srcId="{34C788CC-B4FC-524F-BC2F-287C430B51A5}" destId="{FC710296-68C5-B943-B9B6-883C07740134}" srcOrd="3" destOrd="0" presId="urn:microsoft.com/office/officeart/2005/8/layout/bList2"/>
    <dgm:cxn modelId="{E88AE7CE-4A6B-A84C-8DC0-D12BABA45439}" type="presParOf" srcId="{D2F2F32D-D386-0143-B6AC-0735D275E306}" destId="{9FC668FE-3CAD-864F-B0DF-5664A718C2A0}" srcOrd="3" destOrd="0" presId="urn:microsoft.com/office/officeart/2005/8/layout/bList2"/>
    <dgm:cxn modelId="{D6C9D787-832F-CE46-866E-FA77088E5E79}" type="presParOf" srcId="{D2F2F32D-D386-0143-B6AC-0735D275E306}" destId="{C2FF433D-D78F-CC46-BB01-FA369586F87D}" srcOrd="4" destOrd="0" presId="urn:microsoft.com/office/officeart/2005/8/layout/bList2"/>
    <dgm:cxn modelId="{0500D882-56A7-E543-B19C-01015B177042}" type="presParOf" srcId="{C2FF433D-D78F-CC46-BB01-FA369586F87D}" destId="{0E4B6BA7-CB6E-5A46-A1DD-A69C2E31269E}" srcOrd="0" destOrd="0" presId="urn:microsoft.com/office/officeart/2005/8/layout/bList2"/>
    <dgm:cxn modelId="{B842F81D-F454-2C40-A70E-86B7EF708BCF}" type="presParOf" srcId="{C2FF433D-D78F-CC46-BB01-FA369586F87D}" destId="{A77E698E-3CE4-B640-B758-E9EED6C71915}" srcOrd="1" destOrd="0" presId="urn:microsoft.com/office/officeart/2005/8/layout/bList2"/>
    <dgm:cxn modelId="{0F1A9B43-A968-244B-B66C-570056372756}" type="presParOf" srcId="{C2FF433D-D78F-CC46-BB01-FA369586F87D}" destId="{05DC56CA-02AD-CE40-8DCB-92EFE4A72F9A}" srcOrd="2" destOrd="0" presId="urn:microsoft.com/office/officeart/2005/8/layout/bList2"/>
    <dgm:cxn modelId="{416848D6-FA75-1E4C-B68C-82A227336AF7}" type="presParOf" srcId="{C2FF433D-D78F-CC46-BB01-FA369586F87D}" destId="{BE79AAA1-5A97-9B4F-AFA8-1C6EB5C4D73C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141083-FF58-C749-8C93-5C75A026B7DB}" type="doc">
      <dgm:prSet loTypeId="urn:microsoft.com/office/officeart/2005/8/layout/radial4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AEA86D-7CDC-5941-BECC-1AAE8E246235}">
      <dgm:prSet phldrT="[Text]"/>
      <dgm:spPr/>
      <dgm:t>
        <a:bodyPr/>
        <a:lstStyle/>
        <a:p>
          <a:r>
            <a:rPr lang="en-US" dirty="0" smtClean="0"/>
            <a:t>Decision to Digitize</a:t>
          </a:r>
          <a:endParaRPr lang="en-US" dirty="0"/>
        </a:p>
      </dgm:t>
    </dgm:pt>
    <dgm:pt modelId="{1E73DB3C-5016-7941-97A8-C4F97E1B4C3E}" type="parTrans" cxnId="{ECFB1F9E-5B7D-834A-AB16-7625888EA523}">
      <dgm:prSet/>
      <dgm:spPr/>
      <dgm:t>
        <a:bodyPr/>
        <a:lstStyle/>
        <a:p>
          <a:endParaRPr lang="en-US"/>
        </a:p>
      </dgm:t>
    </dgm:pt>
    <dgm:pt modelId="{92A5FD72-FA75-4D43-BB48-7BB94EAB38E7}" type="sibTrans" cxnId="{ECFB1F9E-5B7D-834A-AB16-7625888EA523}">
      <dgm:prSet/>
      <dgm:spPr/>
      <dgm:t>
        <a:bodyPr/>
        <a:lstStyle/>
        <a:p>
          <a:endParaRPr lang="en-US"/>
        </a:p>
      </dgm:t>
    </dgm:pt>
    <dgm:pt modelId="{3C21D9DB-485B-F44D-93B5-0D539956D208}">
      <dgm:prSet phldrT="[Text]"/>
      <dgm:spPr/>
      <dgm:t>
        <a:bodyPr/>
        <a:lstStyle/>
        <a:p>
          <a:r>
            <a:rPr lang="en-US" dirty="0" smtClean="0"/>
            <a:t>High Intellectual Value</a:t>
          </a:r>
          <a:endParaRPr lang="en-US" dirty="0"/>
        </a:p>
      </dgm:t>
    </dgm:pt>
    <dgm:pt modelId="{F979BEDA-2E3F-0D4C-B894-81EB6BABEE31}" type="parTrans" cxnId="{6B5C4FC4-89FD-9C42-9638-2AEB2DA0A1A9}">
      <dgm:prSet/>
      <dgm:spPr/>
      <dgm:t>
        <a:bodyPr/>
        <a:lstStyle/>
        <a:p>
          <a:endParaRPr lang="en-US"/>
        </a:p>
      </dgm:t>
    </dgm:pt>
    <dgm:pt modelId="{95B02A81-35EC-FB49-9E29-2224BF369C39}" type="sibTrans" cxnId="{6B5C4FC4-89FD-9C42-9638-2AEB2DA0A1A9}">
      <dgm:prSet/>
      <dgm:spPr/>
      <dgm:t>
        <a:bodyPr/>
        <a:lstStyle/>
        <a:p>
          <a:endParaRPr lang="en-US"/>
        </a:p>
      </dgm:t>
    </dgm:pt>
    <dgm:pt modelId="{D65C2853-9084-5345-96CF-337F99B0689E}">
      <dgm:prSet phldrT="[Text]"/>
      <dgm:spPr/>
      <dgm:t>
        <a:bodyPr/>
        <a:lstStyle/>
        <a:p>
          <a:r>
            <a:rPr lang="en-US" dirty="0" smtClean="0"/>
            <a:t>Potential for Use Great</a:t>
          </a:r>
          <a:endParaRPr lang="en-US" dirty="0"/>
        </a:p>
      </dgm:t>
    </dgm:pt>
    <dgm:pt modelId="{4749DEA3-BBED-824C-AC58-3F0D70B8A26E}" type="parTrans" cxnId="{66494B1E-8839-944E-9596-6D55732B9CCD}">
      <dgm:prSet/>
      <dgm:spPr/>
      <dgm:t>
        <a:bodyPr/>
        <a:lstStyle/>
        <a:p>
          <a:endParaRPr lang="en-US"/>
        </a:p>
      </dgm:t>
    </dgm:pt>
    <dgm:pt modelId="{CE187D81-5AD5-4C4D-8C4F-E77A321360FC}" type="sibTrans" cxnId="{66494B1E-8839-944E-9596-6D55732B9CCD}">
      <dgm:prSet/>
      <dgm:spPr/>
      <dgm:t>
        <a:bodyPr/>
        <a:lstStyle/>
        <a:p>
          <a:endParaRPr lang="en-US"/>
        </a:p>
      </dgm:t>
    </dgm:pt>
    <dgm:pt modelId="{14AB62CE-5C72-274D-B63B-DFA76A658A26}">
      <dgm:prSet phldrT="[Text]"/>
      <dgm:spPr/>
      <dgm:t>
        <a:bodyPr/>
        <a:lstStyle/>
        <a:p>
          <a:r>
            <a:rPr lang="en-US" dirty="0" smtClean="0"/>
            <a:t>Physical Condition and Size Prime</a:t>
          </a:r>
          <a:endParaRPr lang="en-US" dirty="0"/>
        </a:p>
      </dgm:t>
    </dgm:pt>
    <dgm:pt modelId="{5B2048C3-6B4B-8C49-9324-A6654BA9E2F3}" type="parTrans" cxnId="{54D31FCF-1482-EA4D-B472-33400FCE9644}">
      <dgm:prSet/>
      <dgm:spPr/>
      <dgm:t>
        <a:bodyPr/>
        <a:lstStyle/>
        <a:p>
          <a:endParaRPr lang="en-US"/>
        </a:p>
      </dgm:t>
    </dgm:pt>
    <dgm:pt modelId="{0A5F038F-D7B7-FC4A-8BF7-B0FDB53FAE95}" type="sibTrans" cxnId="{54D31FCF-1482-EA4D-B472-33400FCE9644}">
      <dgm:prSet/>
      <dgm:spPr/>
      <dgm:t>
        <a:bodyPr/>
        <a:lstStyle/>
        <a:p>
          <a:endParaRPr lang="en-US"/>
        </a:p>
      </dgm:t>
    </dgm:pt>
    <dgm:pt modelId="{DE3C0B58-E07E-A945-A235-CF4DEE8FD48A}" type="pres">
      <dgm:prSet presAssocID="{8C141083-FF58-C749-8C93-5C75A026B7D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B0B820B-DCCF-CC4F-A636-BD2A0CC8F7DF}" type="pres">
      <dgm:prSet presAssocID="{01AEA86D-7CDC-5941-BECC-1AAE8E246235}" presName="centerShape" presStyleLbl="node0" presStyleIdx="0" presStyleCnt="1"/>
      <dgm:spPr/>
      <dgm:t>
        <a:bodyPr/>
        <a:lstStyle/>
        <a:p>
          <a:endParaRPr lang="en-US"/>
        </a:p>
      </dgm:t>
    </dgm:pt>
    <dgm:pt modelId="{2BA5A286-1A44-3848-9D78-03858FBF49CA}" type="pres">
      <dgm:prSet presAssocID="{F979BEDA-2E3F-0D4C-B894-81EB6BABEE31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00977E16-6F0D-3C4E-9697-1434A71C82F6}" type="pres">
      <dgm:prSet presAssocID="{3C21D9DB-485B-F44D-93B5-0D539956D20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4FB96F-B480-9942-ACCB-06035C022C49}" type="pres">
      <dgm:prSet presAssocID="{4749DEA3-BBED-824C-AC58-3F0D70B8A26E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9AAF45E3-AF34-5544-84E7-DFFA288E59B8}" type="pres">
      <dgm:prSet presAssocID="{D65C2853-9084-5345-96CF-337F99B0689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991711-0F64-0243-B38F-1C82295F49D7}" type="pres">
      <dgm:prSet presAssocID="{5B2048C3-6B4B-8C49-9324-A6654BA9E2F3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A584BCF9-D6DB-084A-AE46-C67C7B1C5E3B}" type="pres">
      <dgm:prSet presAssocID="{14AB62CE-5C72-274D-B63B-DFA76A658A2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800E87-0D81-4B4D-9D0B-9961D81C4C08}" type="presOf" srcId="{3C21D9DB-485B-F44D-93B5-0D539956D208}" destId="{00977E16-6F0D-3C4E-9697-1434A71C82F6}" srcOrd="0" destOrd="0" presId="urn:microsoft.com/office/officeart/2005/8/layout/radial4"/>
    <dgm:cxn modelId="{564DC51E-E49B-6643-AC21-F31A6D208D03}" type="presOf" srcId="{F979BEDA-2E3F-0D4C-B894-81EB6BABEE31}" destId="{2BA5A286-1A44-3848-9D78-03858FBF49CA}" srcOrd="0" destOrd="0" presId="urn:microsoft.com/office/officeart/2005/8/layout/radial4"/>
    <dgm:cxn modelId="{ECFB1F9E-5B7D-834A-AB16-7625888EA523}" srcId="{8C141083-FF58-C749-8C93-5C75A026B7DB}" destId="{01AEA86D-7CDC-5941-BECC-1AAE8E246235}" srcOrd="0" destOrd="0" parTransId="{1E73DB3C-5016-7941-97A8-C4F97E1B4C3E}" sibTransId="{92A5FD72-FA75-4D43-BB48-7BB94EAB38E7}"/>
    <dgm:cxn modelId="{54D31FCF-1482-EA4D-B472-33400FCE9644}" srcId="{01AEA86D-7CDC-5941-BECC-1AAE8E246235}" destId="{14AB62CE-5C72-274D-B63B-DFA76A658A26}" srcOrd="2" destOrd="0" parTransId="{5B2048C3-6B4B-8C49-9324-A6654BA9E2F3}" sibTransId="{0A5F038F-D7B7-FC4A-8BF7-B0FDB53FAE95}"/>
    <dgm:cxn modelId="{E8339944-C811-DC4A-BD6C-689677A43E4C}" type="presOf" srcId="{5B2048C3-6B4B-8C49-9324-A6654BA9E2F3}" destId="{15991711-0F64-0243-B38F-1C82295F49D7}" srcOrd="0" destOrd="0" presId="urn:microsoft.com/office/officeart/2005/8/layout/radial4"/>
    <dgm:cxn modelId="{0E9431DD-1721-6248-BD79-4A1F2D39BA59}" type="presOf" srcId="{01AEA86D-7CDC-5941-BECC-1AAE8E246235}" destId="{6B0B820B-DCCF-CC4F-A636-BD2A0CC8F7DF}" srcOrd="0" destOrd="0" presId="urn:microsoft.com/office/officeart/2005/8/layout/radial4"/>
    <dgm:cxn modelId="{66494B1E-8839-944E-9596-6D55732B9CCD}" srcId="{01AEA86D-7CDC-5941-BECC-1AAE8E246235}" destId="{D65C2853-9084-5345-96CF-337F99B0689E}" srcOrd="1" destOrd="0" parTransId="{4749DEA3-BBED-824C-AC58-3F0D70B8A26E}" sibTransId="{CE187D81-5AD5-4C4D-8C4F-E77A321360FC}"/>
    <dgm:cxn modelId="{5F7602AB-BC02-A641-A6F1-9F92803835E5}" type="presOf" srcId="{4749DEA3-BBED-824C-AC58-3F0D70B8A26E}" destId="{524FB96F-B480-9942-ACCB-06035C022C49}" srcOrd="0" destOrd="0" presId="urn:microsoft.com/office/officeart/2005/8/layout/radial4"/>
    <dgm:cxn modelId="{6B5C4FC4-89FD-9C42-9638-2AEB2DA0A1A9}" srcId="{01AEA86D-7CDC-5941-BECC-1AAE8E246235}" destId="{3C21D9DB-485B-F44D-93B5-0D539956D208}" srcOrd="0" destOrd="0" parTransId="{F979BEDA-2E3F-0D4C-B894-81EB6BABEE31}" sibTransId="{95B02A81-35EC-FB49-9E29-2224BF369C39}"/>
    <dgm:cxn modelId="{12826F8B-2BD4-D042-AE33-5DCD87A7A0DF}" type="presOf" srcId="{D65C2853-9084-5345-96CF-337F99B0689E}" destId="{9AAF45E3-AF34-5544-84E7-DFFA288E59B8}" srcOrd="0" destOrd="0" presId="urn:microsoft.com/office/officeart/2005/8/layout/radial4"/>
    <dgm:cxn modelId="{D99B08EB-F731-4D4A-BE8A-AEB673FAA6EA}" type="presOf" srcId="{8C141083-FF58-C749-8C93-5C75A026B7DB}" destId="{DE3C0B58-E07E-A945-A235-CF4DEE8FD48A}" srcOrd="0" destOrd="0" presId="urn:microsoft.com/office/officeart/2005/8/layout/radial4"/>
    <dgm:cxn modelId="{B934897B-D257-FD49-8AA3-385A3190E04E}" type="presOf" srcId="{14AB62CE-5C72-274D-B63B-DFA76A658A26}" destId="{A584BCF9-D6DB-084A-AE46-C67C7B1C5E3B}" srcOrd="0" destOrd="0" presId="urn:microsoft.com/office/officeart/2005/8/layout/radial4"/>
    <dgm:cxn modelId="{A4D2B736-1653-D441-827D-6E95290986BB}" type="presParOf" srcId="{DE3C0B58-E07E-A945-A235-CF4DEE8FD48A}" destId="{6B0B820B-DCCF-CC4F-A636-BD2A0CC8F7DF}" srcOrd="0" destOrd="0" presId="urn:microsoft.com/office/officeart/2005/8/layout/radial4"/>
    <dgm:cxn modelId="{4E2E5B1C-72DB-1346-858E-6BB80F46A213}" type="presParOf" srcId="{DE3C0B58-E07E-A945-A235-CF4DEE8FD48A}" destId="{2BA5A286-1A44-3848-9D78-03858FBF49CA}" srcOrd="1" destOrd="0" presId="urn:microsoft.com/office/officeart/2005/8/layout/radial4"/>
    <dgm:cxn modelId="{A1B4EC5C-D778-D34E-A77A-949BC4B440AA}" type="presParOf" srcId="{DE3C0B58-E07E-A945-A235-CF4DEE8FD48A}" destId="{00977E16-6F0D-3C4E-9697-1434A71C82F6}" srcOrd="2" destOrd="0" presId="urn:microsoft.com/office/officeart/2005/8/layout/radial4"/>
    <dgm:cxn modelId="{A8F5E9A9-4875-474C-8F63-AC96D88CE57B}" type="presParOf" srcId="{DE3C0B58-E07E-A945-A235-CF4DEE8FD48A}" destId="{524FB96F-B480-9942-ACCB-06035C022C49}" srcOrd="3" destOrd="0" presId="urn:microsoft.com/office/officeart/2005/8/layout/radial4"/>
    <dgm:cxn modelId="{B07467C9-18B5-B94C-8F10-E6BA765D9B6C}" type="presParOf" srcId="{DE3C0B58-E07E-A945-A235-CF4DEE8FD48A}" destId="{9AAF45E3-AF34-5544-84E7-DFFA288E59B8}" srcOrd="4" destOrd="0" presId="urn:microsoft.com/office/officeart/2005/8/layout/radial4"/>
    <dgm:cxn modelId="{5AE97BFD-0082-C546-BB90-7B85169E5DCD}" type="presParOf" srcId="{DE3C0B58-E07E-A945-A235-CF4DEE8FD48A}" destId="{15991711-0F64-0243-B38F-1C82295F49D7}" srcOrd="5" destOrd="0" presId="urn:microsoft.com/office/officeart/2005/8/layout/radial4"/>
    <dgm:cxn modelId="{524C8CDF-1905-0A4C-A663-3314CCB941C0}" type="presParOf" srcId="{DE3C0B58-E07E-A945-A235-CF4DEE8FD48A}" destId="{A584BCF9-D6DB-084A-AE46-C67C7B1C5E3B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ECBAFE-4A5F-2B41-83BF-50CFDD00A1C0}" type="doc">
      <dgm:prSet loTypeId="urn:microsoft.com/office/officeart/2005/8/layout/cycle5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F69B7B-C886-2146-BC00-C33F3A019FC2}">
      <dgm:prSet phldrT="[Text]"/>
      <dgm:spPr/>
      <dgm:t>
        <a:bodyPr/>
        <a:lstStyle/>
        <a:p>
          <a:r>
            <a:rPr lang="en-US" dirty="0" smtClean="0"/>
            <a:t>Initial Contact</a:t>
          </a:r>
          <a:endParaRPr lang="en-US" dirty="0"/>
        </a:p>
      </dgm:t>
    </dgm:pt>
    <dgm:pt modelId="{DB11AD82-CFB4-2C4A-9984-CF76F7C28253}" type="parTrans" cxnId="{F1BB217C-D624-1142-BBC2-E279502E8F14}">
      <dgm:prSet/>
      <dgm:spPr/>
      <dgm:t>
        <a:bodyPr/>
        <a:lstStyle/>
        <a:p>
          <a:endParaRPr lang="en-US"/>
        </a:p>
      </dgm:t>
    </dgm:pt>
    <dgm:pt modelId="{DB2118CE-106A-4B41-A663-6E2EA9102707}" type="sibTrans" cxnId="{F1BB217C-D624-1142-BBC2-E279502E8F14}">
      <dgm:prSet/>
      <dgm:spPr/>
      <dgm:t>
        <a:bodyPr/>
        <a:lstStyle/>
        <a:p>
          <a:endParaRPr lang="en-US"/>
        </a:p>
      </dgm:t>
    </dgm:pt>
    <dgm:pt modelId="{48954F81-92A4-8F42-907F-3DFEA879DA0C}">
      <dgm:prSet phldrT="[Text]"/>
      <dgm:spPr/>
      <dgm:t>
        <a:bodyPr/>
        <a:lstStyle/>
        <a:p>
          <a:r>
            <a:rPr lang="en-US" dirty="0" smtClean="0"/>
            <a:t>Phone or Letter</a:t>
          </a:r>
          <a:endParaRPr lang="en-US" dirty="0"/>
        </a:p>
      </dgm:t>
    </dgm:pt>
    <dgm:pt modelId="{4D780D5B-1E74-244B-8464-D8AC3FE9C6DC}" type="parTrans" cxnId="{95C36985-DC5E-274E-A71E-07189B7596C7}">
      <dgm:prSet/>
      <dgm:spPr/>
      <dgm:t>
        <a:bodyPr/>
        <a:lstStyle/>
        <a:p>
          <a:endParaRPr lang="en-US"/>
        </a:p>
      </dgm:t>
    </dgm:pt>
    <dgm:pt modelId="{819E1D09-64D6-2C49-80BF-FAEF71821E74}" type="sibTrans" cxnId="{95C36985-DC5E-274E-A71E-07189B7596C7}">
      <dgm:prSet/>
      <dgm:spPr/>
      <dgm:t>
        <a:bodyPr/>
        <a:lstStyle/>
        <a:p>
          <a:endParaRPr lang="en-US"/>
        </a:p>
      </dgm:t>
    </dgm:pt>
    <dgm:pt modelId="{67A8E5F7-DE94-7945-9D16-E57FA55AA8D7}">
      <dgm:prSet phldrT="[Text]"/>
      <dgm:spPr/>
      <dgm:t>
        <a:bodyPr/>
        <a:lstStyle/>
        <a:p>
          <a:r>
            <a:rPr lang="en-US" dirty="0" smtClean="0"/>
            <a:t>First Visit</a:t>
          </a:r>
          <a:endParaRPr lang="en-US" dirty="0"/>
        </a:p>
      </dgm:t>
    </dgm:pt>
    <dgm:pt modelId="{DB1E5634-C4B3-3E44-96F5-12565189D759}" type="parTrans" cxnId="{E3D2D8F3-A07D-7F4D-8301-8116C82510F1}">
      <dgm:prSet/>
      <dgm:spPr/>
      <dgm:t>
        <a:bodyPr/>
        <a:lstStyle/>
        <a:p>
          <a:endParaRPr lang="en-US"/>
        </a:p>
      </dgm:t>
    </dgm:pt>
    <dgm:pt modelId="{C2D7D6D2-32CD-0449-8CBA-9F3ABC3E5CBA}" type="sibTrans" cxnId="{E3D2D8F3-A07D-7F4D-8301-8116C82510F1}">
      <dgm:prSet/>
      <dgm:spPr/>
      <dgm:t>
        <a:bodyPr/>
        <a:lstStyle/>
        <a:p>
          <a:endParaRPr lang="en-US"/>
        </a:p>
      </dgm:t>
    </dgm:pt>
    <dgm:pt modelId="{A76E504F-5846-DD4C-BA4C-C1DB285476E2}">
      <dgm:prSet phldrT="[Text]"/>
      <dgm:spPr/>
      <dgm:t>
        <a:bodyPr/>
        <a:lstStyle/>
        <a:p>
          <a:r>
            <a:rPr lang="en-US" dirty="0" smtClean="0"/>
            <a:t>Prepare Database</a:t>
          </a:r>
          <a:endParaRPr lang="en-US" dirty="0"/>
        </a:p>
      </dgm:t>
    </dgm:pt>
    <dgm:pt modelId="{CEFF0D18-8C53-2442-850B-E85B35921AAB}" type="parTrans" cxnId="{9F75A180-890B-E942-B174-D8D743A8B509}">
      <dgm:prSet/>
      <dgm:spPr/>
      <dgm:t>
        <a:bodyPr/>
        <a:lstStyle/>
        <a:p>
          <a:endParaRPr lang="en-US"/>
        </a:p>
      </dgm:t>
    </dgm:pt>
    <dgm:pt modelId="{BB49A38F-A314-8F46-8AA2-405FF6CD54AC}" type="sibTrans" cxnId="{9F75A180-890B-E942-B174-D8D743A8B509}">
      <dgm:prSet/>
      <dgm:spPr/>
      <dgm:t>
        <a:bodyPr/>
        <a:lstStyle/>
        <a:p>
          <a:endParaRPr lang="en-US"/>
        </a:p>
      </dgm:t>
    </dgm:pt>
    <dgm:pt modelId="{33D23855-C0AC-F04C-947A-5567155925FB}">
      <dgm:prSet phldrT="[Text]"/>
      <dgm:spPr/>
      <dgm:t>
        <a:bodyPr/>
        <a:lstStyle/>
        <a:p>
          <a:r>
            <a:rPr lang="en-US" dirty="0" smtClean="0"/>
            <a:t>Second Site Visit</a:t>
          </a:r>
          <a:endParaRPr lang="en-US" dirty="0"/>
        </a:p>
      </dgm:t>
    </dgm:pt>
    <dgm:pt modelId="{163D6EEA-0B14-3D4D-8037-C8A85B602204}" type="parTrans" cxnId="{31E2B194-9DD0-AE4B-87C5-EFD442231D90}">
      <dgm:prSet/>
      <dgm:spPr/>
      <dgm:t>
        <a:bodyPr/>
        <a:lstStyle/>
        <a:p>
          <a:endParaRPr lang="en-US"/>
        </a:p>
      </dgm:t>
    </dgm:pt>
    <dgm:pt modelId="{D610A350-408C-954F-964F-D13058E75EEF}" type="sibTrans" cxnId="{31E2B194-9DD0-AE4B-87C5-EFD442231D90}">
      <dgm:prSet/>
      <dgm:spPr/>
      <dgm:t>
        <a:bodyPr/>
        <a:lstStyle/>
        <a:p>
          <a:endParaRPr lang="en-US"/>
        </a:p>
      </dgm:t>
    </dgm:pt>
    <dgm:pt modelId="{E9030277-7621-F546-AD6F-1C9F592C304D}">
      <dgm:prSet phldrT="[Text]"/>
      <dgm:spPr/>
      <dgm:t>
        <a:bodyPr/>
        <a:lstStyle/>
        <a:p>
          <a:r>
            <a:rPr lang="en-US" dirty="0" smtClean="0"/>
            <a:t>Follow up Discussions</a:t>
          </a:r>
          <a:endParaRPr lang="en-US" dirty="0"/>
        </a:p>
      </dgm:t>
    </dgm:pt>
    <dgm:pt modelId="{1991929D-1A6D-CD4C-AB38-175128B0A020}" type="parTrans" cxnId="{CCBDFDFE-AB41-EA40-9186-211FAF2208BD}">
      <dgm:prSet/>
      <dgm:spPr/>
      <dgm:t>
        <a:bodyPr/>
        <a:lstStyle/>
        <a:p>
          <a:endParaRPr lang="en-US"/>
        </a:p>
      </dgm:t>
    </dgm:pt>
    <dgm:pt modelId="{A9E98BDB-5EBC-1049-B6E7-03FE89309224}" type="sibTrans" cxnId="{CCBDFDFE-AB41-EA40-9186-211FAF2208BD}">
      <dgm:prSet/>
      <dgm:spPr/>
      <dgm:t>
        <a:bodyPr/>
        <a:lstStyle/>
        <a:p>
          <a:endParaRPr lang="en-US"/>
        </a:p>
      </dgm:t>
    </dgm:pt>
    <dgm:pt modelId="{20117FB2-759B-C44E-95E1-4D39C489F33D}">
      <dgm:prSet phldrT="[Text]"/>
      <dgm:spPr/>
      <dgm:t>
        <a:bodyPr/>
        <a:lstStyle/>
        <a:p>
          <a:r>
            <a:rPr lang="en-US" dirty="0" smtClean="0"/>
            <a:t>Locate Collections</a:t>
          </a:r>
          <a:endParaRPr lang="en-US" dirty="0"/>
        </a:p>
      </dgm:t>
    </dgm:pt>
    <dgm:pt modelId="{E42F57DC-E051-CD43-9ED2-56F33BA99A48}" type="parTrans" cxnId="{3F536EC1-210D-174F-9B00-6044E33602F5}">
      <dgm:prSet/>
      <dgm:spPr/>
      <dgm:t>
        <a:bodyPr/>
        <a:lstStyle/>
        <a:p>
          <a:endParaRPr lang="en-US"/>
        </a:p>
      </dgm:t>
    </dgm:pt>
    <dgm:pt modelId="{D5285318-A4EE-1D4F-A8E0-6C7188DF7DEF}" type="sibTrans" cxnId="{3F536EC1-210D-174F-9B00-6044E33602F5}">
      <dgm:prSet/>
      <dgm:spPr/>
      <dgm:t>
        <a:bodyPr/>
        <a:lstStyle/>
        <a:p>
          <a:endParaRPr lang="en-US"/>
        </a:p>
      </dgm:t>
    </dgm:pt>
    <dgm:pt modelId="{A2980810-EBFC-5C45-9FF6-9F699FFF80B7}">
      <dgm:prSet phldrT="[Text]"/>
      <dgm:spPr/>
      <dgm:t>
        <a:bodyPr/>
        <a:lstStyle/>
        <a:p>
          <a:r>
            <a:rPr lang="en-US" dirty="0" smtClean="0"/>
            <a:t>Gather General Information</a:t>
          </a:r>
          <a:endParaRPr lang="en-US" dirty="0"/>
        </a:p>
      </dgm:t>
    </dgm:pt>
    <dgm:pt modelId="{7572FD18-0ADD-C648-B016-64D22433B7EE}" type="parTrans" cxnId="{2E4F6EF8-00F0-224F-BAB9-F633F9739EAC}">
      <dgm:prSet/>
      <dgm:spPr/>
      <dgm:t>
        <a:bodyPr/>
        <a:lstStyle/>
        <a:p>
          <a:endParaRPr lang="en-US"/>
        </a:p>
      </dgm:t>
    </dgm:pt>
    <dgm:pt modelId="{C6E6D2B9-5D81-F341-B557-90A54560AA96}" type="sibTrans" cxnId="{2E4F6EF8-00F0-224F-BAB9-F633F9739EAC}">
      <dgm:prSet/>
      <dgm:spPr/>
      <dgm:t>
        <a:bodyPr/>
        <a:lstStyle/>
        <a:p>
          <a:endParaRPr lang="en-US"/>
        </a:p>
      </dgm:t>
    </dgm:pt>
    <dgm:pt modelId="{A1ADAD04-5622-5D40-AA87-6BFA0E7FF4D7}">
      <dgm:prSet phldrT="[Text]"/>
      <dgm:spPr/>
      <dgm:t>
        <a:bodyPr/>
        <a:lstStyle/>
        <a:p>
          <a:r>
            <a:rPr lang="en-US" dirty="0" smtClean="0"/>
            <a:t>Use Existing Aids and Info Gathered in First Visit</a:t>
          </a:r>
          <a:endParaRPr lang="en-US" dirty="0"/>
        </a:p>
      </dgm:t>
    </dgm:pt>
    <dgm:pt modelId="{246DB9AF-A775-6548-A3AE-927782202B3D}" type="parTrans" cxnId="{E35C98B9-CB63-7E47-907C-02EA300AE94F}">
      <dgm:prSet/>
      <dgm:spPr/>
      <dgm:t>
        <a:bodyPr/>
        <a:lstStyle/>
        <a:p>
          <a:endParaRPr lang="en-US"/>
        </a:p>
      </dgm:t>
    </dgm:pt>
    <dgm:pt modelId="{A0BA39A2-B3B8-9148-86A8-B59074A3CB64}" type="sibTrans" cxnId="{E35C98B9-CB63-7E47-907C-02EA300AE94F}">
      <dgm:prSet/>
      <dgm:spPr/>
      <dgm:t>
        <a:bodyPr/>
        <a:lstStyle/>
        <a:p>
          <a:endParaRPr lang="en-US"/>
        </a:p>
      </dgm:t>
    </dgm:pt>
    <dgm:pt modelId="{9B5EB389-B525-7943-9E7E-6176A7DEB0F7}">
      <dgm:prSet phldrT="[Text]"/>
      <dgm:spPr/>
      <dgm:t>
        <a:bodyPr/>
        <a:lstStyle/>
        <a:p>
          <a:r>
            <a:rPr lang="en-US" dirty="0" smtClean="0"/>
            <a:t>Examine Collections</a:t>
          </a:r>
          <a:endParaRPr lang="en-US" dirty="0"/>
        </a:p>
      </dgm:t>
    </dgm:pt>
    <dgm:pt modelId="{6D7A20AB-923C-A945-81BD-45249A7F5594}" type="parTrans" cxnId="{99BD2B8C-958F-194E-9B2B-B42B2375C37A}">
      <dgm:prSet/>
      <dgm:spPr/>
      <dgm:t>
        <a:bodyPr/>
        <a:lstStyle/>
        <a:p>
          <a:endParaRPr lang="en-US"/>
        </a:p>
      </dgm:t>
    </dgm:pt>
    <dgm:pt modelId="{F8027BFD-8541-0649-BF60-EAB95AE650DE}" type="sibTrans" cxnId="{99BD2B8C-958F-194E-9B2B-B42B2375C37A}">
      <dgm:prSet/>
      <dgm:spPr/>
      <dgm:t>
        <a:bodyPr/>
        <a:lstStyle/>
        <a:p>
          <a:endParaRPr lang="en-US"/>
        </a:p>
      </dgm:t>
    </dgm:pt>
    <dgm:pt modelId="{41969FBB-FA6A-3040-83A8-25FF2EBEBB8E}">
      <dgm:prSet phldrT="[Text]"/>
      <dgm:spPr/>
      <dgm:t>
        <a:bodyPr/>
        <a:lstStyle/>
        <a:p>
          <a:r>
            <a:rPr lang="en-US" dirty="0" smtClean="0"/>
            <a:t>Check Database Against Aids</a:t>
          </a:r>
          <a:endParaRPr lang="en-US" dirty="0"/>
        </a:p>
      </dgm:t>
    </dgm:pt>
    <dgm:pt modelId="{228698D3-8927-3C4B-BE7A-A94D4EC87D39}" type="parTrans" cxnId="{EC5E9B18-E79C-5B4F-BBBC-A3062EDD5E6F}">
      <dgm:prSet/>
      <dgm:spPr/>
      <dgm:t>
        <a:bodyPr/>
        <a:lstStyle/>
        <a:p>
          <a:endParaRPr lang="en-US"/>
        </a:p>
      </dgm:t>
    </dgm:pt>
    <dgm:pt modelId="{22DF77C3-25B5-0446-AEA4-18403CC154BF}" type="sibTrans" cxnId="{EC5E9B18-E79C-5B4F-BBBC-A3062EDD5E6F}">
      <dgm:prSet/>
      <dgm:spPr/>
      <dgm:t>
        <a:bodyPr/>
        <a:lstStyle/>
        <a:p>
          <a:endParaRPr lang="en-US"/>
        </a:p>
      </dgm:t>
    </dgm:pt>
    <dgm:pt modelId="{ADB5F433-0957-5445-A1C9-FAE28062C4AE}">
      <dgm:prSet phldrT="[Text]"/>
      <dgm:spPr/>
      <dgm:t>
        <a:bodyPr/>
        <a:lstStyle/>
        <a:p>
          <a:r>
            <a:rPr lang="en-US" dirty="0" smtClean="0"/>
            <a:t>Off Site Follow Up</a:t>
          </a:r>
          <a:endParaRPr lang="en-US" dirty="0"/>
        </a:p>
      </dgm:t>
    </dgm:pt>
    <dgm:pt modelId="{179D32AA-049C-3D43-A9B6-84FD20968CE9}" type="parTrans" cxnId="{1BB8C828-A8AB-594F-9020-FDBAA57FA0C9}">
      <dgm:prSet/>
      <dgm:spPr/>
      <dgm:t>
        <a:bodyPr/>
        <a:lstStyle/>
        <a:p>
          <a:endParaRPr lang="en-US"/>
        </a:p>
      </dgm:t>
    </dgm:pt>
    <dgm:pt modelId="{E3A2E571-83A8-3248-B58F-7033ABEE6B0F}" type="sibTrans" cxnId="{1BB8C828-A8AB-594F-9020-FDBAA57FA0C9}">
      <dgm:prSet/>
      <dgm:spPr/>
      <dgm:t>
        <a:bodyPr/>
        <a:lstStyle/>
        <a:p>
          <a:endParaRPr lang="en-US"/>
        </a:p>
      </dgm:t>
    </dgm:pt>
    <dgm:pt modelId="{2D8CDC6C-E7C5-CF44-B64A-BDDA71A407EB}">
      <dgm:prSet phldrT="[Text]"/>
      <dgm:spPr/>
      <dgm:t>
        <a:bodyPr/>
        <a:lstStyle/>
        <a:p>
          <a:r>
            <a:rPr lang="en-US" dirty="0" smtClean="0"/>
            <a:t>Complete Database Entry</a:t>
          </a:r>
          <a:endParaRPr lang="en-US" dirty="0"/>
        </a:p>
      </dgm:t>
    </dgm:pt>
    <dgm:pt modelId="{5468323C-58A7-8E4B-88FD-724D3C2CF87F}" type="parTrans" cxnId="{19347570-B81D-E247-AC81-40CD817263A7}">
      <dgm:prSet/>
      <dgm:spPr/>
      <dgm:t>
        <a:bodyPr/>
        <a:lstStyle/>
        <a:p>
          <a:endParaRPr lang="en-US"/>
        </a:p>
      </dgm:t>
    </dgm:pt>
    <dgm:pt modelId="{4C7DC246-488E-B848-8A77-C5FE471FB80A}" type="sibTrans" cxnId="{19347570-B81D-E247-AC81-40CD817263A7}">
      <dgm:prSet/>
      <dgm:spPr/>
      <dgm:t>
        <a:bodyPr/>
        <a:lstStyle/>
        <a:p>
          <a:endParaRPr lang="en-US"/>
        </a:p>
      </dgm:t>
    </dgm:pt>
    <dgm:pt modelId="{3F754182-5DFE-3F47-8538-BFB67673E9BB}">
      <dgm:prSet phldrT="[Text]"/>
      <dgm:spPr/>
      <dgm:t>
        <a:bodyPr/>
        <a:lstStyle/>
        <a:p>
          <a:r>
            <a:rPr lang="en-US" dirty="0" smtClean="0"/>
            <a:t>Abstracts and Tags</a:t>
          </a:r>
          <a:endParaRPr lang="en-US" dirty="0"/>
        </a:p>
      </dgm:t>
    </dgm:pt>
    <dgm:pt modelId="{E8C10DC4-7A38-9046-B9A5-CD46BC870BFD}" type="parTrans" cxnId="{F99849E8-9B2B-374B-906D-ED9833C666A9}">
      <dgm:prSet/>
      <dgm:spPr/>
      <dgm:t>
        <a:bodyPr/>
        <a:lstStyle/>
        <a:p>
          <a:endParaRPr lang="en-US"/>
        </a:p>
      </dgm:t>
    </dgm:pt>
    <dgm:pt modelId="{EB1DDBD4-9917-7445-8191-873E737121B4}" type="sibTrans" cxnId="{F99849E8-9B2B-374B-906D-ED9833C666A9}">
      <dgm:prSet/>
      <dgm:spPr/>
      <dgm:t>
        <a:bodyPr/>
        <a:lstStyle/>
        <a:p>
          <a:endParaRPr lang="en-US"/>
        </a:p>
      </dgm:t>
    </dgm:pt>
    <dgm:pt modelId="{E19013E7-841C-4941-8B64-6B6D6ACF2775}">
      <dgm:prSet phldrT="[Text]"/>
      <dgm:spPr/>
      <dgm:t>
        <a:bodyPr/>
        <a:lstStyle/>
        <a:p>
          <a:r>
            <a:rPr lang="en-US" dirty="0" smtClean="0"/>
            <a:t>Identify “Valuable” Collections</a:t>
          </a:r>
          <a:endParaRPr lang="en-US" dirty="0"/>
        </a:p>
      </dgm:t>
    </dgm:pt>
    <dgm:pt modelId="{52BB2A8F-A8AB-F04F-A46C-231D42CFC62C}" type="parTrans" cxnId="{7E8BA102-29C0-E748-935E-2AA2CADAB9B5}">
      <dgm:prSet/>
      <dgm:spPr/>
      <dgm:t>
        <a:bodyPr/>
        <a:lstStyle/>
        <a:p>
          <a:endParaRPr lang="en-US"/>
        </a:p>
      </dgm:t>
    </dgm:pt>
    <dgm:pt modelId="{EC2D9C28-4D39-C04A-8C37-D569F6D78C83}" type="sibTrans" cxnId="{7E8BA102-29C0-E748-935E-2AA2CADAB9B5}">
      <dgm:prSet/>
      <dgm:spPr/>
      <dgm:t>
        <a:bodyPr/>
        <a:lstStyle/>
        <a:p>
          <a:endParaRPr lang="en-US"/>
        </a:p>
      </dgm:t>
    </dgm:pt>
    <dgm:pt modelId="{03F2A02C-DF7D-D94D-99CE-DAC9FEE251C4}">
      <dgm:prSet phldrT="[Text]"/>
      <dgm:spPr/>
      <dgm:t>
        <a:bodyPr/>
        <a:lstStyle/>
        <a:p>
          <a:r>
            <a:rPr lang="en-US" dirty="0" smtClean="0"/>
            <a:t>Follow Up Detailed Examination of “Valuable” Collections</a:t>
          </a:r>
          <a:endParaRPr lang="en-US" dirty="0"/>
        </a:p>
      </dgm:t>
    </dgm:pt>
    <dgm:pt modelId="{303655B7-D964-5A4D-8E11-E84550648BEB}" type="parTrans" cxnId="{83791EB5-7918-FD4D-85E9-7DAF4BB1EC60}">
      <dgm:prSet/>
      <dgm:spPr/>
      <dgm:t>
        <a:bodyPr/>
        <a:lstStyle/>
        <a:p>
          <a:endParaRPr lang="en-US"/>
        </a:p>
      </dgm:t>
    </dgm:pt>
    <dgm:pt modelId="{1403F104-A9B2-9E40-87BC-5C0B9A588893}" type="sibTrans" cxnId="{83791EB5-7918-FD4D-85E9-7DAF4BB1EC60}">
      <dgm:prSet/>
      <dgm:spPr/>
      <dgm:t>
        <a:bodyPr/>
        <a:lstStyle/>
        <a:p>
          <a:endParaRPr lang="en-US"/>
        </a:p>
      </dgm:t>
    </dgm:pt>
    <dgm:pt modelId="{B7B875B7-CA89-414E-9AE1-113E0437C091}">
      <dgm:prSet phldrT="[Text]"/>
      <dgm:spPr/>
      <dgm:t>
        <a:bodyPr/>
        <a:lstStyle/>
        <a:p>
          <a:r>
            <a:rPr lang="en-US" dirty="0" smtClean="0"/>
            <a:t>Explain Process/Project</a:t>
          </a:r>
          <a:endParaRPr lang="en-US" dirty="0"/>
        </a:p>
      </dgm:t>
    </dgm:pt>
    <dgm:pt modelId="{636F3331-BF32-6F41-A9E1-494946F8553B}" type="parTrans" cxnId="{3F5B566F-FDE7-0642-8BAD-6835A0D53293}">
      <dgm:prSet/>
      <dgm:spPr/>
      <dgm:t>
        <a:bodyPr/>
        <a:lstStyle/>
        <a:p>
          <a:endParaRPr lang="en-US"/>
        </a:p>
      </dgm:t>
    </dgm:pt>
    <dgm:pt modelId="{B29C1B37-24D5-3C45-9626-374F0B2767FA}" type="sibTrans" cxnId="{3F5B566F-FDE7-0642-8BAD-6835A0D53293}">
      <dgm:prSet/>
      <dgm:spPr/>
      <dgm:t>
        <a:bodyPr/>
        <a:lstStyle/>
        <a:p>
          <a:endParaRPr lang="en-US"/>
        </a:p>
      </dgm:t>
    </dgm:pt>
    <dgm:pt modelId="{E6C40D21-E2E5-7E4D-BC2C-B0D52A6735D5}">
      <dgm:prSet phldrT="[Text]"/>
      <dgm:spPr/>
      <dgm:t>
        <a:bodyPr/>
        <a:lstStyle/>
        <a:p>
          <a:r>
            <a:rPr lang="en-US" dirty="0" smtClean="0"/>
            <a:t>Plan for Next Visit</a:t>
          </a:r>
          <a:endParaRPr lang="en-US" dirty="0"/>
        </a:p>
      </dgm:t>
    </dgm:pt>
    <dgm:pt modelId="{16BBED81-0E75-E046-8B9B-3E579673B11B}" type="parTrans" cxnId="{988C6199-AD36-5746-85FF-83DB995579DD}">
      <dgm:prSet/>
      <dgm:spPr/>
      <dgm:t>
        <a:bodyPr/>
        <a:lstStyle/>
        <a:p>
          <a:endParaRPr lang="en-US"/>
        </a:p>
      </dgm:t>
    </dgm:pt>
    <dgm:pt modelId="{74C6BA72-E4B1-5144-84B6-591D26BB9C08}" type="sibTrans" cxnId="{988C6199-AD36-5746-85FF-83DB995579DD}">
      <dgm:prSet/>
      <dgm:spPr/>
      <dgm:t>
        <a:bodyPr/>
        <a:lstStyle/>
        <a:p>
          <a:endParaRPr lang="en-US"/>
        </a:p>
      </dgm:t>
    </dgm:pt>
    <dgm:pt modelId="{725A4A79-CDCC-F141-890C-8224EE5780F8}" type="pres">
      <dgm:prSet presAssocID="{3DECBAFE-4A5F-2B41-83BF-50CFDD00A1C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8E5871-9B8F-2743-BAD1-0BD35591415A}" type="pres">
      <dgm:prSet presAssocID="{63F69B7B-C886-2146-BC00-C33F3A019FC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E16404-D663-4743-877B-097B7A9F0752}" type="pres">
      <dgm:prSet presAssocID="{63F69B7B-C886-2146-BC00-C33F3A019FC2}" presName="spNode" presStyleCnt="0"/>
      <dgm:spPr/>
    </dgm:pt>
    <dgm:pt modelId="{CEFD7086-02BF-F54A-AB93-7FF5CC3A4226}" type="pres">
      <dgm:prSet presAssocID="{DB2118CE-106A-4B41-A663-6E2EA9102707}" presName="sibTrans" presStyleLbl="sibTrans1D1" presStyleIdx="0" presStyleCnt="6"/>
      <dgm:spPr/>
      <dgm:t>
        <a:bodyPr/>
        <a:lstStyle/>
        <a:p>
          <a:endParaRPr lang="en-US"/>
        </a:p>
      </dgm:t>
    </dgm:pt>
    <dgm:pt modelId="{4EF2B3E4-42AF-C34D-A3FF-241DADEB0CC3}" type="pres">
      <dgm:prSet presAssocID="{67A8E5F7-DE94-7945-9D16-E57FA55AA8D7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E6FE40-5C1F-324A-9ED3-FF9763BBBA1E}" type="pres">
      <dgm:prSet presAssocID="{67A8E5F7-DE94-7945-9D16-E57FA55AA8D7}" presName="spNode" presStyleCnt="0"/>
      <dgm:spPr/>
    </dgm:pt>
    <dgm:pt modelId="{0A935E07-1F68-8243-9CE5-65DCBDF81100}" type="pres">
      <dgm:prSet presAssocID="{C2D7D6D2-32CD-0449-8CBA-9F3ABC3E5CBA}" presName="sibTrans" presStyleLbl="sibTrans1D1" presStyleIdx="1" presStyleCnt="6"/>
      <dgm:spPr/>
      <dgm:t>
        <a:bodyPr/>
        <a:lstStyle/>
        <a:p>
          <a:endParaRPr lang="en-US"/>
        </a:p>
      </dgm:t>
    </dgm:pt>
    <dgm:pt modelId="{46488EDD-2076-3F48-8965-9FD691D43370}" type="pres">
      <dgm:prSet presAssocID="{A76E504F-5846-DD4C-BA4C-C1DB285476E2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A3EF14-82C2-AA4B-9338-10C55729B55D}" type="pres">
      <dgm:prSet presAssocID="{A76E504F-5846-DD4C-BA4C-C1DB285476E2}" presName="spNode" presStyleCnt="0"/>
      <dgm:spPr/>
    </dgm:pt>
    <dgm:pt modelId="{B4B22A86-9CAB-5D4C-A1C1-69605DB7BDDB}" type="pres">
      <dgm:prSet presAssocID="{BB49A38F-A314-8F46-8AA2-405FF6CD54AC}" presName="sibTrans" presStyleLbl="sibTrans1D1" presStyleIdx="2" presStyleCnt="6"/>
      <dgm:spPr/>
      <dgm:t>
        <a:bodyPr/>
        <a:lstStyle/>
        <a:p>
          <a:endParaRPr lang="en-US"/>
        </a:p>
      </dgm:t>
    </dgm:pt>
    <dgm:pt modelId="{84E53C8F-50BA-A341-877C-9CC30C632719}" type="pres">
      <dgm:prSet presAssocID="{33D23855-C0AC-F04C-947A-5567155925F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3A1C82-0412-2F4A-BED2-2FE3F11C060C}" type="pres">
      <dgm:prSet presAssocID="{33D23855-C0AC-F04C-947A-5567155925FB}" presName="spNode" presStyleCnt="0"/>
      <dgm:spPr/>
    </dgm:pt>
    <dgm:pt modelId="{7C6CC658-1D56-C447-96B8-AD42FA3BC6FE}" type="pres">
      <dgm:prSet presAssocID="{D610A350-408C-954F-964F-D13058E75EEF}" presName="sibTrans" presStyleLbl="sibTrans1D1" presStyleIdx="3" presStyleCnt="6"/>
      <dgm:spPr/>
      <dgm:t>
        <a:bodyPr/>
        <a:lstStyle/>
        <a:p>
          <a:endParaRPr lang="en-US"/>
        </a:p>
      </dgm:t>
    </dgm:pt>
    <dgm:pt modelId="{93AE19F8-3762-7C48-ADBC-CA428B99C642}" type="pres">
      <dgm:prSet presAssocID="{ADB5F433-0957-5445-A1C9-FAE28062C4AE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31FBB7-2E0D-2E4D-AAD3-E1E2F082C44F}" type="pres">
      <dgm:prSet presAssocID="{ADB5F433-0957-5445-A1C9-FAE28062C4AE}" presName="spNode" presStyleCnt="0"/>
      <dgm:spPr/>
    </dgm:pt>
    <dgm:pt modelId="{80B30076-8E13-A542-81A6-8AF8CA4F9D8E}" type="pres">
      <dgm:prSet presAssocID="{E3A2E571-83A8-3248-B58F-7033ABEE6B0F}" presName="sibTrans" presStyleLbl="sibTrans1D1" presStyleIdx="4" presStyleCnt="6"/>
      <dgm:spPr/>
      <dgm:t>
        <a:bodyPr/>
        <a:lstStyle/>
        <a:p>
          <a:endParaRPr lang="en-US"/>
        </a:p>
      </dgm:t>
    </dgm:pt>
    <dgm:pt modelId="{2A61F50B-ED55-2D45-AE4C-BE7F112EBD24}" type="pres">
      <dgm:prSet presAssocID="{03F2A02C-DF7D-D94D-99CE-DAC9FEE251C4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9C4298-E55F-5647-8644-6658320A78CF}" type="pres">
      <dgm:prSet presAssocID="{03F2A02C-DF7D-D94D-99CE-DAC9FEE251C4}" presName="spNode" presStyleCnt="0"/>
      <dgm:spPr/>
    </dgm:pt>
    <dgm:pt modelId="{FF94C7F7-C3FA-D141-A8F7-7DE5D817FB52}" type="pres">
      <dgm:prSet presAssocID="{1403F104-A9B2-9E40-87BC-5C0B9A588893}" presName="sibTrans" presStyleLbl="sibTrans1D1" presStyleIdx="5" presStyleCnt="6"/>
      <dgm:spPr/>
      <dgm:t>
        <a:bodyPr/>
        <a:lstStyle/>
        <a:p>
          <a:endParaRPr lang="en-US"/>
        </a:p>
      </dgm:t>
    </dgm:pt>
  </dgm:ptLst>
  <dgm:cxnLst>
    <dgm:cxn modelId="{F1BB217C-D624-1142-BBC2-E279502E8F14}" srcId="{3DECBAFE-4A5F-2B41-83BF-50CFDD00A1C0}" destId="{63F69B7B-C886-2146-BC00-C33F3A019FC2}" srcOrd="0" destOrd="0" parTransId="{DB11AD82-CFB4-2C4A-9984-CF76F7C28253}" sibTransId="{DB2118CE-106A-4B41-A663-6E2EA9102707}"/>
    <dgm:cxn modelId="{E35C98B9-CB63-7E47-907C-02EA300AE94F}" srcId="{A76E504F-5846-DD4C-BA4C-C1DB285476E2}" destId="{A1ADAD04-5622-5D40-AA87-6BFA0E7FF4D7}" srcOrd="0" destOrd="0" parTransId="{246DB9AF-A775-6548-A3AE-927782202B3D}" sibTransId="{A0BA39A2-B3B8-9148-86A8-B59074A3CB64}"/>
    <dgm:cxn modelId="{99BD2B8C-958F-194E-9B2B-B42B2375C37A}" srcId="{33D23855-C0AC-F04C-947A-5567155925FB}" destId="{9B5EB389-B525-7943-9E7E-6176A7DEB0F7}" srcOrd="0" destOrd="0" parTransId="{6D7A20AB-923C-A945-81BD-45249A7F5594}" sibTransId="{F8027BFD-8541-0649-BF60-EAB95AE650DE}"/>
    <dgm:cxn modelId="{CD453619-C495-4A49-AA27-2ADFB5A5759F}" type="presOf" srcId="{E6C40D21-E2E5-7E4D-BC2C-B0D52A6735D5}" destId="{4EF2B3E4-42AF-C34D-A3FF-241DADEB0CC3}" srcOrd="0" destOrd="3" presId="urn:microsoft.com/office/officeart/2005/8/layout/cycle5"/>
    <dgm:cxn modelId="{B2C622A0-48AF-8A41-942B-0BF5F927A66F}" type="presOf" srcId="{D610A350-408C-954F-964F-D13058E75EEF}" destId="{7C6CC658-1D56-C447-96B8-AD42FA3BC6FE}" srcOrd="0" destOrd="0" presId="urn:microsoft.com/office/officeart/2005/8/layout/cycle5"/>
    <dgm:cxn modelId="{E6A16927-98AF-0B4F-B4C4-8D537E198D40}" type="presOf" srcId="{A2980810-EBFC-5C45-9FF6-9F699FFF80B7}" destId="{4EF2B3E4-42AF-C34D-A3FF-241DADEB0CC3}" srcOrd="0" destOrd="2" presId="urn:microsoft.com/office/officeart/2005/8/layout/cycle5"/>
    <dgm:cxn modelId="{EC5E9B18-E79C-5B4F-BBBC-A3062EDD5E6F}" srcId="{9B5EB389-B525-7943-9E7E-6176A7DEB0F7}" destId="{41969FBB-FA6A-3040-83A8-25FF2EBEBB8E}" srcOrd="0" destOrd="0" parTransId="{228698D3-8927-3C4B-BE7A-A94D4EC87D39}" sibTransId="{22DF77C3-25B5-0446-AEA4-18403CC154BF}"/>
    <dgm:cxn modelId="{95C36985-DC5E-274E-A71E-07189B7596C7}" srcId="{63F69B7B-C886-2146-BC00-C33F3A019FC2}" destId="{48954F81-92A4-8F42-907F-3DFEA879DA0C}" srcOrd="0" destOrd="0" parTransId="{4D780D5B-1E74-244B-8464-D8AC3FE9C6DC}" sibTransId="{819E1D09-64D6-2C49-80BF-FAEF71821E74}"/>
    <dgm:cxn modelId="{0AB18D20-D79E-8049-974C-AD662E89868A}" type="presOf" srcId="{41969FBB-FA6A-3040-83A8-25FF2EBEBB8E}" destId="{84E53C8F-50BA-A341-877C-9CC30C632719}" srcOrd="0" destOrd="2" presId="urn:microsoft.com/office/officeart/2005/8/layout/cycle5"/>
    <dgm:cxn modelId="{7B026CB9-5A1B-A943-B415-B29420CE8D2E}" type="presOf" srcId="{E3A2E571-83A8-3248-B58F-7033ABEE6B0F}" destId="{80B30076-8E13-A542-81A6-8AF8CA4F9D8E}" srcOrd="0" destOrd="0" presId="urn:microsoft.com/office/officeart/2005/8/layout/cycle5"/>
    <dgm:cxn modelId="{4F8FECAD-21F8-FF49-9F14-7FE2E66F1A98}" type="presOf" srcId="{ADB5F433-0957-5445-A1C9-FAE28062C4AE}" destId="{93AE19F8-3762-7C48-ADBC-CA428B99C642}" srcOrd="0" destOrd="0" presId="urn:microsoft.com/office/officeart/2005/8/layout/cycle5"/>
    <dgm:cxn modelId="{83791EB5-7918-FD4D-85E9-7DAF4BB1EC60}" srcId="{3DECBAFE-4A5F-2B41-83BF-50CFDD00A1C0}" destId="{03F2A02C-DF7D-D94D-99CE-DAC9FEE251C4}" srcOrd="5" destOrd="0" parTransId="{303655B7-D964-5A4D-8E11-E84550648BEB}" sibTransId="{1403F104-A9B2-9E40-87BC-5C0B9A588893}"/>
    <dgm:cxn modelId="{E6FE284A-9D55-F84F-8A6C-8D76BDF67F4E}" type="presOf" srcId="{1403F104-A9B2-9E40-87BC-5C0B9A588893}" destId="{FF94C7F7-C3FA-D141-A8F7-7DE5D817FB52}" srcOrd="0" destOrd="0" presId="urn:microsoft.com/office/officeart/2005/8/layout/cycle5"/>
    <dgm:cxn modelId="{056D5AA7-B2B9-DF48-9F9B-A794BCC23771}" type="presOf" srcId="{BB49A38F-A314-8F46-8AA2-405FF6CD54AC}" destId="{B4B22A86-9CAB-5D4C-A1C1-69605DB7BDDB}" srcOrd="0" destOrd="0" presId="urn:microsoft.com/office/officeart/2005/8/layout/cycle5"/>
    <dgm:cxn modelId="{9F75A180-890B-E942-B174-D8D743A8B509}" srcId="{3DECBAFE-4A5F-2B41-83BF-50CFDD00A1C0}" destId="{A76E504F-5846-DD4C-BA4C-C1DB285476E2}" srcOrd="2" destOrd="0" parTransId="{CEFF0D18-8C53-2442-850B-E85B35921AAB}" sibTransId="{BB49A38F-A314-8F46-8AA2-405FF6CD54AC}"/>
    <dgm:cxn modelId="{6F343839-B93E-0349-8970-64A3064BAEF0}" type="presOf" srcId="{3DECBAFE-4A5F-2B41-83BF-50CFDD00A1C0}" destId="{725A4A79-CDCC-F141-890C-8224EE5780F8}" srcOrd="0" destOrd="0" presId="urn:microsoft.com/office/officeart/2005/8/layout/cycle5"/>
    <dgm:cxn modelId="{3F5B566F-FDE7-0642-8BAD-6835A0D53293}" srcId="{48954F81-92A4-8F42-907F-3DFEA879DA0C}" destId="{B7B875B7-CA89-414E-9AE1-113E0437C091}" srcOrd="1" destOrd="0" parTransId="{636F3331-BF32-6F41-A9E1-494946F8553B}" sibTransId="{B29C1B37-24D5-3C45-9626-374F0B2767FA}"/>
    <dgm:cxn modelId="{2E4F6EF8-00F0-224F-BAB9-F633F9739EAC}" srcId="{20117FB2-759B-C44E-95E1-4D39C489F33D}" destId="{A2980810-EBFC-5C45-9FF6-9F699FFF80B7}" srcOrd="0" destOrd="0" parTransId="{7572FD18-0ADD-C648-B016-64D22433B7EE}" sibTransId="{C6E6D2B9-5D81-F341-B557-90A54560AA96}"/>
    <dgm:cxn modelId="{74D25D14-1D5C-844E-9A01-74A77885CDD6}" type="presOf" srcId="{63F69B7B-C886-2146-BC00-C33F3A019FC2}" destId="{F88E5871-9B8F-2743-BAD1-0BD35591415A}" srcOrd="0" destOrd="0" presId="urn:microsoft.com/office/officeart/2005/8/layout/cycle5"/>
    <dgm:cxn modelId="{8B368F17-B112-744A-A354-F1B99168FA33}" type="presOf" srcId="{DB2118CE-106A-4B41-A663-6E2EA9102707}" destId="{CEFD7086-02BF-F54A-AB93-7FF5CC3A4226}" srcOrd="0" destOrd="0" presId="urn:microsoft.com/office/officeart/2005/8/layout/cycle5"/>
    <dgm:cxn modelId="{CCBDFDFE-AB41-EA40-9186-211FAF2208BD}" srcId="{48954F81-92A4-8F42-907F-3DFEA879DA0C}" destId="{E9030277-7621-F546-AD6F-1C9F592C304D}" srcOrd="0" destOrd="0" parTransId="{1991929D-1A6D-CD4C-AB38-175128B0A020}" sibTransId="{A9E98BDB-5EBC-1049-B6E7-03FE89309224}"/>
    <dgm:cxn modelId="{945AF72D-653B-AB48-855D-4C36B81371C8}" type="presOf" srcId="{B7B875B7-CA89-414E-9AE1-113E0437C091}" destId="{F88E5871-9B8F-2743-BAD1-0BD35591415A}" srcOrd="0" destOrd="3" presId="urn:microsoft.com/office/officeart/2005/8/layout/cycle5"/>
    <dgm:cxn modelId="{DAD2D4D3-15D7-1F4D-BD50-B513F03CD78C}" type="presOf" srcId="{E19013E7-841C-4941-8B64-6B6D6ACF2775}" destId="{84E53C8F-50BA-A341-877C-9CC30C632719}" srcOrd="0" destOrd="3" presId="urn:microsoft.com/office/officeart/2005/8/layout/cycle5"/>
    <dgm:cxn modelId="{41696B6A-2607-A04E-90F5-8B96DD1B396C}" type="presOf" srcId="{3F754182-5DFE-3F47-8538-BFB67673E9BB}" destId="{93AE19F8-3762-7C48-ADBC-CA428B99C642}" srcOrd="0" destOrd="2" presId="urn:microsoft.com/office/officeart/2005/8/layout/cycle5"/>
    <dgm:cxn modelId="{4352A573-B107-4242-8F79-66EC3F34975D}" type="presOf" srcId="{2D8CDC6C-E7C5-CF44-B64A-BDDA71A407EB}" destId="{93AE19F8-3762-7C48-ADBC-CA428B99C642}" srcOrd="0" destOrd="1" presId="urn:microsoft.com/office/officeart/2005/8/layout/cycle5"/>
    <dgm:cxn modelId="{3100FEC9-E424-124E-B753-A37F2F3C0D66}" type="presOf" srcId="{03F2A02C-DF7D-D94D-99CE-DAC9FEE251C4}" destId="{2A61F50B-ED55-2D45-AE4C-BE7F112EBD24}" srcOrd="0" destOrd="0" presId="urn:microsoft.com/office/officeart/2005/8/layout/cycle5"/>
    <dgm:cxn modelId="{A79BBC74-7FC4-F14C-8180-48A7CC8CB75F}" type="presOf" srcId="{20117FB2-759B-C44E-95E1-4D39C489F33D}" destId="{4EF2B3E4-42AF-C34D-A3FF-241DADEB0CC3}" srcOrd="0" destOrd="1" presId="urn:microsoft.com/office/officeart/2005/8/layout/cycle5"/>
    <dgm:cxn modelId="{3F536EC1-210D-174F-9B00-6044E33602F5}" srcId="{67A8E5F7-DE94-7945-9D16-E57FA55AA8D7}" destId="{20117FB2-759B-C44E-95E1-4D39C489F33D}" srcOrd="0" destOrd="0" parTransId="{E42F57DC-E051-CD43-9ED2-56F33BA99A48}" sibTransId="{D5285318-A4EE-1D4F-A8E0-6C7188DF7DEF}"/>
    <dgm:cxn modelId="{0541EC3D-4124-5140-8B7C-C26F99C80888}" type="presOf" srcId="{A76E504F-5846-DD4C-BA4C-C1DB285476E2}" destId="{46488EDD-2076-3F48-8965-9FD691D43370}" srcOrd="0" destOrd="0" presId="urn:microsoft.com/office/officeart/2005/8/layout/cycle5"/>
    <dgm:cxn modelId="{E3D2D8F3-A07D-7F4D-8301-8116C82510F1}" srcId="{3DECBAFE-4A5F-2B41-83BF-50CFDD00A1C0}" destId="{67A8E5F7-DE94-7945-9D16-E57FA55AA8D7}" srcOrd="1" destOrd="0" parTransId="{DB1E5634-C4B3-3E44-96F5-12565189D759}" sibTransId="{C2D7D6D2-32CD-0449-8CBA-9F3ABC3E5CBA}"/>
    <dgm:cxn modelId="{7E8BA102-29C0-E748-935E-2AA2CADAB9B5}" srcId="{9B5EB389-B525-7943-9E7E-6176A7DEB0F7}" destId="{E19013E7-841C-4941-8B64-6B6D6ACF2775}" srcOrd="1" destOrd="0" parTransId="{52BB2A8F-A8AB-F04F-A46C-231D42CFC62C}" sibTransId="{EC2D9C28-4D39-C04A-8C37-D569F6D78C83}"/>
    <dgm:cxn modelId="{31E2B194-9DD0-AE4B-87C5-EFD442231D90}" srcId="{3DECBAFE-4A5F-2B41-83BF-50CFDD00A1C0}" destId="{33D23855-C0AC-F04C-947A-5567155925FB}" srcOrd="3" destOrd="0" parTransId="{163D6EEA-0B14-3D4D-8037-C8A85B602204}" sibTransId="{D610A350-408C-954F-964F-D13058E75EEF}"/>
    <dgm:cxn modelId="{988C6199-AD36-5746-85FF-83DB995579DD}" srcId="{20117FB2-759B-C44E-95E1-4D39C489F33D}" destId="{E6C40D21-E2E5-7E4D-BC2C-B0D52A6735D5}" srcOrd="1" destOrd="0" parTransId="{16BBED81-0E75-E046-8B9B-3E579673B11B}" sibTransId="{74C6BA72-E4B1-5144-84B6-591D26BB9C08}"/>
    <dgm:cxn modelId="{5182E4F6-00E0-FC4C-8CFD-018C27608F5C}" type="presOf" srcId="{33D23855-C0AC-F04C-947A-5567155925FB}" destId="{84E53C8F-50BA-A341-877C-9CC30C632719}" srcOrd="0" destOrd="0" presId="urn:microsoft.com/office/officeart/2005/8/layout/cycle5"/>
    <dgm:cxn modelId="{BE53E7F4-D706-6049-A183-F80C25A471A8}" type="presOf" srcId="{C2D7D6D2-32CD-0449-8CBA-9F3ABC3E5CBA}" destId="{0A935E07-1F68-8243-9CE5-65DCBDF81100}" srcOrd="0" destOrd="0" presId="urn:microsoft.com/office/officeart/2005/8/layout/cycle5"/>
    <dgm:cxn modelId="{3EC88205-9BA1-D84D-A2ED-50B478DC6416}" type="presOf" srcId="{48954F81-92A4-8F42-907F-3DFEA879DA0C}" destId="{F88E5871-9B8F-2743-BAD1-0BD35591415A}" srcOrd="0" destOrd="1" presId="urn:microsoft.com/office/officeart/2005/8/layout/cycle5"/>
    <dgm:cxn modelId="{389BB130-4E0C-B84A-9DC1-49D187578641}" type="presOf" srcId="{E9030277-7621-F546-AD6F-1C9F592C304D}" destId="{F88E5871-9B8F-2743-BAD1-0BD35591415A}" srcOrd="0" destOrd="2" presId="urn:microsoft.com/office/officeart/2005/8/layout/cycle5"/>
    <dgm:cxn modelId="{1CD3EC2E-7E85-7645-AFD0-5F7F446E9C3A}" type="presOf" srcId="{A1ADAD04-5622-5D40-AA87-6BFA0E7FF4D7}" destId="{46488EDD-2076-3F48-8965-9FD691D43370}" srcOrd="0" destOrd="1" presId="urn:microsoft.com/office/officeart/2005/8/layout/cycle5"/>
    <dgm:cxn modelId="{F99849E8-9B2B-374B-906D-ED9833C666A9}" srcId="{2D8CDC6C-E7C5-CF44-B64A-BDDA71A407EB}" destId="{3F754182-5DFE-3F47-8538-BFB67673E9BB}" srcOrd="0" destOrd="0" parTransId="{E8C10DC4-7A38-9046-B9A5-CD46BC870BFD}" sibTransId="{EB1DDBD4-9917-7445-8191-873E737121B4}"/>
    <dgm:cxn modelId="{0A4CA955-A953-A242-A28E-F76D969C5429}" type="presOf" srcId="{67A8E5F7-DE94-7945-9D16-E57FA55AA8D7}" destId="{4EF2B3E4-42AF-C34D-A3FF-241DADEB0CC3}" srcOrd="0" destOrd="0" presId="urn:microsoft.com/office/officeart/2005/8/layout/cycle5"/>
    <dgm:cxn modelId="{01CB1F97-7CC0-2F4D-A567-B37966D86F3B}" type="presOf" srcId="{9B5EB389-B525-7943-9E7E-6176A7DEB0F7}" destId="{84E53C8F-50BA-A341-877C-9CC30C632719}" srcOrd="0" destOrd="1" presId="urn:microsoft.com/office/officeart/2005/8/layout/cycle5"/>
    <dgm:cxn modelId="{19347570-B81D-E247-AC81-40CD817263A7}" srcId="{ADB5F433-0957-5445-A1C9-FAE28062C4AE}" destId="{2D8CDC6C-E7C5-CF44-B64A-BDDA71A407EB}" srcOrd="0" destOrd="0" parTransId="{5468323C-58A7-8E4B-88FD-724D3C2CF87F}" sibTransId="{4C7DC246-488E-B848-8A77-C5FE471FB80A}"/>
    <dgm:cxn modelId="{1BB8C828-A8AB-594F-9020-FDBAA57FA0C9}" srcId="{3DECBAFE-4A5F-2B41-83BF-50CFDD00A1C0}" destId="{ADB5F433-0957-5445-A1C9-FAE28062C4AE}" srcOrd="4" destOrd="0" parTransId="{179D32AA-049C-3D43-A9B6-84FD20968CE9}" sibTransId="{E3A2E571-83A8-3248-B58F-7033ABEE6B0F}"/>
    <dgm:cxn modelId="{5C17E96C-7466-E340-AF11-DBFDADE414A1}" type="presParOf" srcId="{725A4A79-CDCC-F141-890C-8224EE5780F8}" destId="{F88E5871-9B8F-2743-BAD1-0BD35591415A}" srcOrd="0" destOrd="0" presId="urn:microsoft.com/office/officeart/2005/8/layout/cycle5"/>
    <dgm:cxn modelId="{1F4D13F1-8A5D-AE4E-989A-15E9F00B4D99}" type="presParOf" srcId="{725A4A79-CDCC-F141-890C-8224EE5780F8}" destId="{FAE16404-D663-4743-877B-097B7A9F0752}" srcOrd="1" destOrd="0" presId="urn:microsoft.com/office/officeart/2005/8/layout/cycle5"/>
    <dgm:cxn modelId="{8DC33ACF-8FB1-9347-88FA-3D0ABAA1E7EA}" type="presParOf" srcId="{725A4A79-CDCC-F141-890C-8224EE5780F8}" destId="{CEFD7086-02BF-F54A-AB93-7FF5CC3A4226}" srcOrd="2" destOrd="0" presId="urn:microsoft.com/office/officeart/2005/8/layout/cycle5"/>
    <dgm:cxn modelId="{C8DF792F-4E0C-2145-B763-69ED355FAD5E}" type="presParOf" srcId="{725A4A79-CDCC-F141-890C-8224EE5780F8}" destId="{4EF2B3E4-42AF-C34D-A3FF-241DADEB0CC3}" srcOrd="3" destOrd="0" presId="urn:microsoft.com/office/officeart/2005/8/layout/cycle5"/>
    <dgm:cxn modelId="{F0F72177-B7DC-C946-A339-0198A5520CC3}" type="presParOf" srcId="{725A4A79-CDCC-F141-890C-8224EE5780F8}" destId="{73E6FE40-5C1F-324A-9ED3-FF9763BBBA1E}" srcOrd="4" destOrd="0" presId="urn:microsoft.com/office/officeart/2005/8/layout/cycle5"/>
    <dgm:cxn modelId="{E14B23D9-F456-AC42-A913-17EA81A13499}" type="presParOf" srcId="{725A4A79-CDCC-F141-890C-8224EE5780F8}" destId="{0A935E07-1F68-8243-9CE5-65DCBDF81100}" srcOrd="5" destOrd="0" presId="urn:microsoft.com/office/officeart/2005/8/layout/cycle5"/>
    <dgm:cxn modelId="{D4CB59D5-AB70-AA4D-8E02-1C41C22B4AEF}" type="presParOf" srcId="{725A4A79-CDCC-F141-890C-8224EE5780F8}" destId="{46488EDD-2076-3F48-8965-9FD691D43370}" srcOrd="6" destOrd="0" presId="urn:microsoft.com/office/officeart/2005/8/layout/cycle5"/>
    <dgm:cxn modelId="{B8FBE290-8BB2-424A-B102-B4E1FAEBD5AB}" type="presParOf" srcId="{725A4A79-CDCC-F141-890C-8224EE5780F8}" destId="{01A3EF14-82C2-AA4B-9338-10C55729B55D}" srcOrd="7" destOrd="0" presId="urn:microsoft.com/office/officeart/2005/8/layout/cycle5"/>
    <dgm:cxn modelId="{6C5B6724-A5D3-6846-9D8D-EB6CEE5732CB}" type="presParOf" srcId="{725A4A79-CDCC-F141-890C-8224EE5780F8}" destId="{B4B22A86-9CAB-5D4C-A1C1-69605DB7BDDB}" srcOrd="8" destOrd="0" presId="urn:microsoft.com/office/officeart/2005/8/layout/cycle5"/>
    <dgm:cxn modelId="{47F66EAB-6942-854E-9D1C-D712F143A0C5}" type="presParOf" srcId="{725A4A79-CDCC-F141-890C-8224EE5780F8}" destId="{84E53C8F-50BA-A341-877C-9CC30C632719}" srcOrd="9" destOrd="0" presId="urn:microsoft.com/office/officeart/2005/8/layout/cycle5"/>
    <dgm:cxn modelId="{831A6A0B-AAA2-0443-B9BA-4EF4DDEB430A}" type="presParOf" srcId="{725A4A79-CDCC-F141-890C-8224EE5780F8}" destId="{C23A1C82-0412-2F4A-BED2-2FE3F11C060C}" srcOrd="10" destOrd="0" presId="urn:microsoft.com/office/officeart/2005/8/layout/cycle5"/>
    <dgm:cxn modelId="{3DB4CD8C-D813-2F44-AF4D-C4D7F57EB40C}" type="presParOf" srcId="{725A4A79-CDCC-F141-890C-8224EE5780F8}" destId="{7C6CC658-1D56-C447-96B8-AD42FA3BC6FE}" srcOrd="11" destOrd="0" presId="urn:microsoft.com/office/officeart/2005/8/layout/cycle5"/>
    <dgm:cxn modelId="{36E6DCBC-6603-5F4B-B77E-A2011573226B}" type="presParOf" srcId="{725A4A79-CDCC-F141-890C-8224EE5780F8}" destId="{93AE19F8-3762-7C48-ADBC-CA428B99C642}" srcOrd="12" destOrd="0" presId="urn:microsoft.com/office/officeart/2005/8/layout/cycle5"/>
    <dgm:cxn modelId="{37CFF046-067A-E546-B211-20F4B3010828}" type="presParOf" srcId="{725A4A79-CDCC-F141-890C-8224EE5780F8}" destId="{CF31FBB7-2E0D-2E4D-AAD3-E1E2F082C44F}" srcOrd="13" destOrd="0" presId="urn:microsoft.com/office/officeart/2005/8/layout/cycle5"/>
    <dgm:cxn modelId="{229FAE89-21F4-6647-BC1F-E2D2AA5E6772}" type="presParOf" srcId="{725A4A79-CDCC-F141-890C-8224EE5780F8}" destId="{80B30076-8E13-A542-81A6-8AF8CA4F9D8E}" srcOrd="14" destOrd="0" presId="urn:microsoft.com/office/officeart/2005/8/layout/cycle5"/>
    <dgm:cxn modelId="{FD4A9AD5-E585-0D48-B545-95426C290C84}" type="presParOf" srcId="{725A4A79-CDCC-F141-890C-8224EE5780F8}" destId="{2A61F50B-ED55-2D45-AE4C-BE7F112EBD24}" srcOrd="15" destOrd="0" presId="urn:microsoft.com/office/officeart/2005/8/layout/cycle5"/>
    <dgm:cxn modelId="{FE1EB14F-5265-F44A-A4D3-DB590ECB1A48}" type="presParOf" srcId="{725A4A79-CDCC-F141-890C-8224EE5780F8}" destId="{D09C4298-E55F-5647-8644-6658320A78CF}" srcOrd="16" destOrd="0" presId="urn:microsoft.com/office/officeart/2005/8/layout/cycle5"/>
    <dgm:cxn modelId="{7E8932F5-EDE7-084A-B8CA-CB28CECC4460}" type="presParOf" srcId="{725A4A79-CDCC-F141-890C-8224EE5780F8}" destId="{FF94C7F7-C3FA-D141-A8F7-7DE5D817FB52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7A06036-D935-554C-BEC0-03F2F189113C}">
      <dsp:nvSpPr>
        <dsp:cNvPr id="0" name=""/>
        <dsp:cNvSpPr/>
      </dsp:nvSpPr>
      <dsp:spPr>
        <a:xfrm>
          <a:off x="14598" y="527312"/>
          <a:ext cx="2268458" cy="169335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64770" rIns="21590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Heinz History Center, Pittsburgh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State Archives, Harrisburg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Penn State, Special Collections</a:t>
          </a:r>
          <a:endParaRPr lang="en-US" sz="1700" kern="1200" dirty="0"/>
        </a:p>
      </dsp:txBody>
      <dsp:txXfrm>
        <a:off x="14598" y="527312"/>
        <a:ext cx="2268458" cy="1693356"/>
      </dsp:txXfrm>
    </dsp:sp>
    <dsp:sp modelId="{448E4FA6-61F0-114E-824C-C9A1C83B10E0}">
      <dsp:nvSpPr>
        <dsp:cNvPr id="0" name=""/>
        <dsp:cNvSpPr/>
      </dsp:nvSpPr>
      <dsp:spPr>
        <a:xfrm>
          <a:off x="5252" y="2220668"/>
          <a:ext cx="2268458" cy="728143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b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0" rIns="39370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Large 	</a:t>
          </a:r>
          <a:endParaRPr lang="en-US" sz="3100" kern="1200" dirty="0"/>
        </a:p>
      </dsp:txBody>
      <dsp:txXfrm>
        <a:off x="5252" y="2220668"/>
        <a:ext cx="1597505" cy="728143"/>
      </dsp:txXfrm>
    </dsp:sp>
    <dsp:sp modelId="{A17D499B-E305-6F4D-8FB1-F96305695A00}">
      <dsp:nvSpPr>
        <dsp:cNvPr id="0" name=""/>
        <dsp:cNvSpPr/>
      </dsp:nvSpPr>
      <dsp:spPr>
        <a:xfrm>
          <a:off x="1666928" y="2336327"/>
          <a:ext cx="793960" cy="793960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890329-D741-DC4C-A264-782CD4EA3FAE}">
      <dsp:nvSpPr>
        <dsp:cNvPr id="0" name=""/>
        <dsp:cNvSpPr/>
      </dsp:nvSpPr>
      <dsp:spPr>
        <a:xfrm>
          <a:off x="2657587" y="527312"/>
          <a:ext cx="2268458" cy="169335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64770" rIns="21590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Bucks County Historical Society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Adams County Historical Society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Franklin County Historical Society</a:t>
          </a:r>
          <a:endParaRPr lang="en-US" sz="1700" kern="1200" dirty="0"/>
        </a:p>
      </dsp:txBody>
      <dsp:txXfrm>
        <a:off x="2657587" y="527312"/>
        <a:ext cx="2268458" cy="1693356"/>
      </dsp:txXfrm>
    </dsp:sp>
    <dsp:sp modelId="{393411A8-96B9-EE42-ADC3-31B9DC6E4D94}">
      <dsp:nvSpPr>
        <dsp:cNvPr id="0" name=""/>
        <dsp:cNvSpPr/>
      </dsp:nvSpPr>
      <dsp:spPr>
        <a:xfrm>
          <a:off x="2657587" y="2220668"/>
          <a:ext cx="2268458" cy="728143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b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0" rIns="39370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Medium</a:t>
          </a:r>
          <a:endParaRPr lang="en-US" sz="3100" kern="1200" dirty="0"/>
        </a:p>
      </dsp:txBody>
      <dsp:txXfrm>
        <a:off x="2657587" y="2220668"/>
        <a:ext cx="1597505" cy="728143"/>
      </dsp:txXfrm>
    </dsp:sp>
    <dsp:sp modelId="{FC710296-68C5-B943-B9B6-883C07740134}">
      <dsp:nvSpPr>
        <dsp:cNvPr id="0" name=""/>
        <dsp:cNvSpPr/>
      </dsp:nvSpPr>
      <dsp:spPr>
        <a:xfrm>
          <a:off x="4319264" y="2336327"/>
          <a:ext cx="793960" cy="793960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4B6BA7-CB6E-5A46-A1DD-A69C2E31269E}">
      <dsp:nvSpPr>
        <dsp:cNvPr id="0" name=""/>
        <dsp:cNvSpPr/>
      </dsp:nvSpPr>
      <dsp:spPr>
        <a:xfrm>
          <a:off x="5309923" y="527312"/>
          <a:ext cx="2268458" cy="169335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64770" rIns="21590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Centre County Historical Society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Juniata County Historical Society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Blair County Historical Society</a:t>
          </a:r>
          <a:endParaRPr lang="en-US" sz="1700" kern="1200" dirty="0"/>
        </a:p>
      </dsp:txBody>
      <dsp:txXfrm>
        <a:off x="5309923" y="527312"/>
        <a:ext cx="2268458" cy="1693356"/>
      </dsp:txXfrm>
    </dsp:sp>
    <dsp:sp modelId="{05DC56CA-02AD-CE40-8DCB-92EFE4A72F9A}">
      <dsp:nvSpPr>
        <dsp:cNvPr id="0" name=""/>
        <dsp:cNvSpPr/>
      </dsp:nvSpPr>
      <dsp:spPr>
        <a:xfrm>
          <a:off x="5309923" y="2220668"/>
          <a:ext cx="2268458" cy="728143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b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0" rIns="39370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Small</a:t>
          </a:r>
          <a:endParaRPr lang="en-US" sz="3100" kern="1200" dirty="0"/>
        </a:p>
      </dsp:txBody>
      <dsp:txXfrm>
        <a:off x="5309923" y="2220668"/>
        <a:ext cx="1597505" cy="728143"/>
      </dsp:txXfrm>
    </dsp:sp>
    <dsp:sp modelId="{BE79AAA1-5A97-9B4F-AFA8-1C6EB5C4D73C}">
      <dsp:nvSpPr>
        <dsp:cNvPr id="0" name=""/>
        <dsp:cNvSpPr/>
      </dsp:nvSpPr>
      <dsp:spPr>
        <a:xfrm>
          <a:off x="6971600" y="2336327"/>
          <a:ext cx="793960" cy="793960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B0B820B-DCCF-CC4F-A636-BD2A0CC8F7DF}">
      <dsp:nvSpPr>
        <dsp:cNvPr id="0" name=""/>
        <dsp:cNvSpPr/>
      </dsp:nvSpPr>
      <dsp:spPr>
        <a:xfrm>
          <a:off x="3083005" y="2461550"/>
          <a:ext cx="2063588" cy="2063588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38100" dist="25400" dir="54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Decision to Digitize</a:t>
          </a:r>
          <a:endParaRPr lang="en-US" sz="2900" kern="1200" dirty="0"/>
        </a:p>
      </dsp:txBody>
      <dsp:txXfrm>
        <a:off x="3083005" y="2461550"/>
        <a:ext cx="2063588" cy="2063588"/>
      </dsp:txXfrm>
    </dsp:sp>
    <dsp:sp modelId="{2BA5A286-1A44-3848-9D78-03858FBF49CA}">
      <dsp:nvSpPr>
        <dsp:cNvPr id="0" name=""/>
        <dsp:cNvSpPr/>
      </dsp:nvSpPr>
      <dsp:spPr>
        <a:xfrm rot="12900000">
          <a:off x="1752980" y="2100207"/>
          <a:ext cx="1584352" cy="588122"/>
        </a:xfrm>
        <a:prstGeom prst="lef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40000"/>
                <a:satMod val="12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38100" dist="25400" dir="54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977E16-6F0D-3C4E-9697-1434A71C82F6}">
      <dsp:nvSpPr>
        <dsp:cNvPr id="0" name=""/>
        <dsp:cNvSpPr/>
      </dsp:nvSpPr>
      <dsp:spPr>
        <a:xfrm>
          <a:off x="916039" y="1155731"/>
          <a:ext cx="1960408" cy="15683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38100" dist="25400" dir="54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High Intellectual Value</a:t>
          </a:r>
          <a:endParaRPr lang="en-US" sz="2500" kern="1200" dirty="0"/>
        </a:p>
      </dsp:txBody>
      <dsp:txXfrm>
        <a:off x="916039" y="1155731"/>
        <a:ext cx="1960408" cy="1568327"/>
      </dsp:txXfrm>
    </dsp:sp>
    <dsp:sp modelId="{524FB96F-B480-9942-ACCB-06035C022C49}">
      <dsp:nvSpPr>
        <dsp:cNvPr id="0" name=""/>
        <dsp:cNvSpPr/>
      </dsp:nvSpPr>
      <dsp:spPr>
        <a:xfrm rot="16200000">
          <a:off x="3322623" y="1283102"/>
          <a:ext cx="1584352" cy="588122"/>
        </a:xfrm>
        <a:prstGeom prst="lef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40000"/>
                <a:satMod val="12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38100" dist="25400" dir="54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AF45E3-AF34-5544-84E7-DFFA288E59B8}">
      <dsp:nvSpPr>
        <dsp:cNvPr id="0" name=""/>
        <dsp:cNvSpPr/>
      </dsp:nvSpPr>
      <dsp:spPr>
        <a:xfrm>
          <a:off x="3134595" y="824"/>
          <a:ext cx="1960408" cy="15683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38100" dist="25400" dir="54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Potential for Use Great</a:t>
          </a:r>
          <a:endParaRPr lang="en-US" sz="2500" kern="1200" dirty="0"/>
        </a:p>
      </dsp:txBody>
      <dsp:txXfrm>
        <a:off x="3134595" y="824"/>
        <a:ext cx="1960408" cy="1568327"/>
      </dsp:txXfrm>
    </dsp:sp>
    <dsp:sp modelId="{15991711-0F64-0243-B38F-1C82295F49D7}">
      <dsp:nvSpPr>
        <dsp:cNvPr id="0" name=""/>
        <dsp:cNvSpPr/>
      </dsp:nvSpPr>
      <dsp:spPr>
        <a:xfrm rot="19500000">
          <a:off x="4892267" y="2100207"/>
          <a:ext cx="1584352" cy="588122"/>
        </a:xfrm>
        <a:prstGeom prst="lef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40000"/>
                <a:satMod val="12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38100" dist="25400" dir="54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84BCF9-D6DB-084A-AE46-C67C7B1C5E3B}">
      <dsp:nvSpPr>
        <dsp:cNvPr id="0" name=""/>
        <dsp:cNvSpPr/>
      </dsp:nvSpPr>
      <dsp:spPr>
        <a:xfrm>
          <a:off x="5353151" y="1155731"/>
          <a:ext cx="1960408" cy="15683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38100" dist="25400" dir="54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Physical Condition and Size Prime</a:t>
          </a:r>
          <a:endParaRPr lang="en-US" sz="2500" kern="1200" dirty="0"/>
        </a:p>
      </dsp:txBody>
      <dsp:txXfrm>
        <a:off x="5353151" y="1155731"/>
        <a:ext cx="1960408" cy="156832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88E5871-9B8F-2743-BAD1-0BD35591415A}">
      <dsp:nvSpPr>
        <dsp:cNvPr id="0" name=""/>
        <dsp:cNvSpPr/>
      </dsp:nvSpPr>
      <dsp:spPr>
        <a:xfrm>
          <a:off x="3148831" y="1792"/>
          <a:ext cx="1703337" cy="1107169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38100" dist="25400" dir="54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Initial Contact</a:t>
          </a:r>
          <a:endParaRPr lang="en-US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Phone or Letter</a:t>
          </a:r>
          <a:endParaRPr lang="en-US" sz="90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Follow up Discussions</a:t>
          </a:r>
          <a:endParaRPr lang="en-US" sz="90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Explain Process/Project</a:t>
          </a:r>
          <a:endParaRPr lang="en-US" sz="900" kern="1200" dirty="0"/>
        </a:p>
      </dsp:txBody>
      <dsp:txXfrm>
        <a:off x="3148831" y="1792"/>
        <a:ext cx="1703337" cy="1107169"/>
      </dsp:txXfrm>
    </dsp:sp>
    <dsp:sp modelId="{CEFD7086-02BF-F54A-AB93-7FF5CC3A4226}">
      <dsp:nvSpPr>
        <dsp:cNvPr id="0" name=""/>
        <dsp:cNvSpPr/>
      </dsp:nvSpPr>
      <dsp:spPr>
        <a:xfrm>
          <a:off x="1393576" y="555376"/>
          <a:ext cx="5213846" cy="5213846"/>
        </a:xfrm>
        <a:custGeom>
          <a:avLst/>
          <a:gdLst/>
          <a:ahLst/>
          <a:cxnLst/>
          <a:rect l="0" t="0" r="0" b="0"/>
          <a:pathLst>
            <a:path>
              <a:moveTo>
                <a:pt x="3672543" y="227742"/>
              </a:moveTo>
              <a:arcTo wR="2606923" hR="2606923" stAng="17647639" swAng="923225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F2B3E4-42AF-C34D-A3FF-241DADEB0CC3}">
      <dsp:nvSpPr>
        <dsp:cNvPr id="0" name=""/>
        <dsp:cNvSpPr/>
      </dsp:nvSpPr>
      <dsp:spPr>
        <a:xfrm>
          <a:off x="5406492" y="1305253"/>
          <a:ext cx="1703337" cy="1107169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38100" dist="25400" dir="54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First Visit</a:t>
          </a:r>
          <a:endParaRPr lang="en-US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Locate Collections</a:t>
          </a:r>
          <a:endParaRPr lang="en-US" sz="90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Gather General Information</a:t>
          </a:r>
          <a:endParaRPr lang="en-US" sz="90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Plan for Next Visit</a:t>
          </a:r>
          <a:endParaRPr lang="en-US" sz="900" kern="1200" dirty="0"/>
        </a:p>
      </dsp:txBody>
      <dsp:txXfrm>
        <a:off x="5406492" y="1305253"/>
        <a:ext cx="1703337" cy="1107169"/>
      </dsp:txXfrm>
    </dsp:sp>
    <dsp:sp modelId="{0A935E07-1F68-8243-9CE5-65DCBDF81100}">
      <dsp:nvSpPr>
        <dsp:cNvPr id="0" name=""/>
        <dsp:cNvSpPr/>
      </dsp:nvSpPr>
      <dsp:spPr>
        <a:xfrm>
          <a:off x="1393576" y="555376"/>
          <a:ext cx="5213846" cy="5213846"/>
        </a:xfrm>
        <a:custGeom>
          <a:avLst/>
          <a:gdLst/>
          <a:ahLst/>
          <a:cxnLst/>
          <a:rect l="0" t="0" r="0" b="0"/>
          <a:pathLst>
            <a:path>
              <a:moveTo>
                <a:pt x="5173249" y="2148644"/>
              </a:moveTo>
              <a:arcTo wR="2606923" hR="2606923" stAng="20992512" swAng="1214976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488EDD-2076-3F48-8965-9FD691D43370}">
      <dsp:nvSpPr>
        <dsp:cNvPr id="0" name=""/>
        <dsp:cNvSpPr/>
      </dsp:nvSpPr>
      <dsp:spPr>
        <a:xfrm>
          <a:off x="5406492" y="3912176"/>
          <a:ext cx="1703337" cy="1107169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38100" dist="25400" dir="54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Prepare Database</a:t>
          </a:r>
          <a:endParaRPr lang="en-US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Use Existing Aids and Info Gathered in First Visit</a:t>
          </a:r>
          <a:endParaRPr lang="en-US" sz="900" kern="1200" dirty="0"/>
        </a:p>
      </dsp:txBody>
      <dsp:txXfrm>
        <a:off x="5406492" y="3912176"/>
        <a:ext cx="1703337" cy="1107169"/>
      </dsp:txXfrm>
    </dsp:sp>
    <dsp:sp modelId="{B4B22A86-9CAB-5D4C-A1C1-69605DB7BDDB}">
      <dsp:nvSpPr>
        <dsp:cNvPr id="0" name=""/>
        <dsp:cNvSpPr/>
      </dsp:nvSpPr>
      <dsp:spPr>
        <a:xfrm>
          <a:off x="1393576" y="555376"/>
          <a:ext cx="5213846" cy="5213846"/>
        </a:xfrm>
        <a:custGeom>
          <a:avLst/>
          <a:gdLst/>
          <a:ahLst/>
          <a:cxnLst/>
          <a:rect l="0" t="0" r="0" b="0"/>
          <a:pathLst>
            <a:path>
              <a:moveTo>
                <a:pt x="4265635" y="4618072"/>
              </a:moveTo>
              <a:arcTo wR="2606923" hR="2606923" stAng="3029136" swAng="923225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E53C8F-50BA-A341-877C-9CC30C632719}">
      <dsp:nvSpPr>
        <dsp:cNvPr id="0" name=""/>
        <dsp:cNvSpPr/>
      </dsp:nvSpPr>
      <dsp:spPr>
        <a:xfrm>
          <a:off x="3148831" y="5215638"/>
          <a:ext cx="1703337" cy="1107169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38100" dist="25400" dir="54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Second Site Visit</a:t>
          </a:r>
          <a:endParaRPr lang="en-US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Examine Collections</a:t>
          </a:r>
          <a:endParaRPr lang="en-US" sz="90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Check Database Against Aids</a:t>
          </a:r>
          <a:endParaRPr lang="en-US" sz="90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Identify “Valuable” Collections</a:t>
          </a:r>
          <a:endParaRPr lang="en-US" sz="900" kern="1200" dirty="0"/>
        </a:p>
      </dsp:txBody>
      <dsp:txXfrm>
        <a:off x="3148831" y="5215638"/>
        <a:ext cx="1703337" cy="1107169"/>
      </dsp:txXfrm>
    </dsp:sp>
    <dsp:sp modelId="{7C6CC658-1D56-C447-96B8-AD42FA3BC6FE}">
      <dsp:nvSpPr>
        <dsp:cNvPr id="0" name=""/>
        <dsp:cNvSpPr/>
      </dsp:nvSpPr>
      <dsp:spPr>
        <a:xfrm>
          <a:off x="1393576" y="555376"/>
          <a:ext cx="5213846" cy="5213846"/>
        </a:xfrm>
        <a:custGeom>
          <a:avLst/>
          <a:gdLst/>
          <a:ahLst/>
          <a:cxnLst/>
          <a:rect l="0" t="0" r="0" b="0"/>
          <a:pathLst>
            <a:path>
              <a:moveTo>
                <a:pt x="1541302" y="4986104"/>
              </a:moveTo>
              <a:arcTo wR="2606923" hR="2606923" stAng="6847639" swAng="923225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AE19F8-3762-7C48-ADBC-CA428B99C642}">
      <dsp:nvSpPr>
        <dsp:cNvPr id="0" name=""/>
        <dsp:cNvSpPr/>
      </dsp:nvSpPr>
      <dsp:spPr>
        <a:xfrm>
          <a:off x="891169" y="3912176"/>
          <a:ext cx="1703337" cy="1107169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38100" dist="25400" dir="54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Off Site Follow Up</a:t>
          </a:r>
          <a:endParaRPr lang="en-US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Complete Database Entry</a:t>
          </a:r>
          <a:endParaRPr lang="en-US" sz="90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Abstracts and Tags</a:t>
          </a:r>
          <a:endParaRPr lang="en-US" sz="900" kern="1200" dirty="0"/>
        </a:p>
      </dsp:txBody>
      <dsp:txXfrm>
        <a:off x="891169" y="3912176"/>
        <a:ext cx="1703337" cy="1107169"/>
      </dsp:txXfrm>
    </dsp:sp>
    <dsp:sp modelId="{80B30076-8E13-A542-81A6-8AF8CA4F9D8E}">
      <dsp:nvSpPr>
        <dsp:cNvPr id="0" name=""/>
        <dsp:cNvSpPr/>
      </dsp:nvSpPr>
      <dsp:spPr>
        <a:xfrm>
          <a:off x="1393576" y="555376"/>
          <a:ext cx="5213846" cy="5213846"/>
        </a:xfrm>
        <a:custGeom>
          <a:avLst/>
          <a:gdLst/>
          <a:ahLst/>
          <a:cxnLst/>
          <a:rect l="0" t="0" r="0" b="0"/>
          <a:pathLst>
            <a:path>
              <a:moveTo>
                <a:pt x="40597" y="3065201"/>
              </a:moveTo>
              <a:arcTo wR="2606923" hR="2606923" stAng="10192512" swAng="1214976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61F50B-ED55-2D45-AE4C-BE7F112EBD24}">
      <dsp:nvSpPr>
        <dsp:cNvPr id="0" name=""/>
        <dsp:cNvSpPr/>
      </dsp:nvSpPr>
      <dsp:spPr>
        <a:xfrm>
          <a:off x="891169" y="1305253"/>
          <a:ext cx="1703337" cy="1107169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38100" dist="25400" dir="54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Follow Up Detailed Examination of “Valuable” Collections</a:t>
          </a:r>
          <a:endParaRPr lang="en-US" sz="1200" kern="1200" dirty="0"/>
        </a:p>
      </dsp:txBody>
      <dsp:txXfrm>
        <a:off x="891169" y="1305253"/>
        <a:ext cx="1703337" cy="1107169"/>
      </dsp:txXfrm>
    </dsp:sp>
    <dsp:sp modelId="{FF94C7F7-C3FA-D141-A8F7-7DE5D817FB52}">
      <dsp:nvSpPr>
        <dsp:cNvPr id="0" name=""/>
        <dsp:cNvSpPr/>
      </dsp:nvSpPr>
      <dsp:spPr>
        <a:xfrm>
          <a:off x="1393576" y="555376"/>
          <a:ext cx="5213846" cy="5213846"/>
        </a:xfrm>
        <a:custGeom>
          <a:avLst/>
          <a:gdLst/>
          <a:ahLst/>
          <a:cxnLst/>
          <a:rect l="0" t="0" r="0" b="0"/>
          <a:pathLst>
            <a:path>
              <a:moveTo>
                <a:pt x="948210" y="595774"/>
              </a:moveTo>
              <a:arcTo wR="2606923" hR="2606923" stAng="13829136" swAng="923225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DD38B-692F-1D4F-9F0C-799317FD2CE2}" type="datetimeFigureOut">
              <a:rPr lang="en-US" smtClean="0"/>
              <a:pPr/>
              <a:t>10/13/10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68125-131C-4044-9B87-80D6799C1D6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383792-FFEA-6347-A727-6D430EBAA6EE}" type="datetimeFigureOut">
              <a:rPr lang="en-US" smtClean="0"/>
              <a:pPr/>
              <a:t>10/13/10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C14A9-B0ED-5849-B77B-9FACE7DB047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14A9-B0ED-5849-B77B-9FACE7DB047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Collections list from</a:t>
            </a:r>
            <a:r>
              <a:rPr lang="en-US" baseline="0" dirty="0" smtClean="0"/>
              <a:t> the database from Blair </a:t>
            </a:r>
            <a:r>
              <a:rPr lang="en-US" baseline="0" dirty="0" err="1" smtClean="0"/>
              <a:t>COunty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14A9-B0ED-5849-B77B-9FACE7DB0476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14A9-B0ED-5849-B77B-9FACE7DB0476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14A9-B0ED-5849-B77B-9FACE7DB0476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Full Collection</a:t>
            </a:r>
            <a:r>
              <a:rPr lang="en-US" baseline="0" dirty="0" smtClean="0"/>
              <a:t> Record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14A9-B0ED-5849-B77B-9FACE7DB0476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Collections from Heinz History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14A9-B0ED-5849-B77B-9FACE7DB0476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14A9-B0ED-5849-B77B-9FACE7DB0476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14A9-B0ED-5849-B77B-9FACE7DB0476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Entry Fields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Survey- Preservation Issues- Time of the survey</a:t>
            </a:r>
          </a:p>
          <a:p>
            <a:r>
              <a:rPr lang="en-US" baseline="0" dirty="0" smtClean="0"/>
              <a:t>Access- IS there a catalogue, Finding Aid, online?</a:t>
            </a:r>
          </a:p>
          <a:p>
            <a:r>
              <a:rPr lang="en-US" baseline="0" dirty="0" smtClean="0"/>
              <a:t>Special Formats- Genres</a:t>
            </a:r>
          </a:p>
          <a:p>
            <a:r>
              <a:rPr lang="en-US" baseline="0" dirty="0" smtClean="0"/>
              <a:t>Abstract</a:t>
            </a:r>
          </a:p>
          <a:p>
            <a:r>
              <a:rPr lang="en-US" baseline="0" dirty="0" smtClean="0"/>
              <a:t>Subjects- Classifications</a:t>
            </a:r>
          </a:p>
          <a:p>
            <a:r>
              <a:rPr lang="en-US" baseline="0" dirty="0" smtClean="0"/>
              <a:t>Local- Where is it located at the archive, how do they identify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14A9-B0ED-5849-B77B-9FACE7DB0476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 of the Collections we’ve found so far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14A9-B0ED-5849-B77B-9FACE7DB0476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Follow Up</a:t>
            </a:r>
          </a:p>
          <a:p>
            <a:r>
              <a:rPr lang="en-US" dirty="0" smtClean="0"/>
              <a:t>	Write Abstracts</a:t>
            </a:r>
          </a:p>
          <a:p>
            <a:r>
              <a:rPr lang="en-US" dirty="0" smtClean="0"/>
              <a:t>	Classify Collections for Online</a:t>
            </a:r>
            <a:r>
              <a:rPr lang="en-US" baseline="0" dirty="0" smtClean="0"/>
              <a:t> Searching</a:t>
            </a:r>
          </a:p>
          <a:p>
            <a:r>
              <a:rPr lang="en-US" baseline="0" dirty="0" smtClean="0"/>
              <a:t>	Go back and look closely at rare collections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14A9-B0ED-5849-B77B-9FACE7DB0476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Survey Process- </a:t>
            </a:r>
          </a:p>
          <a:p>
            <a:endParaRPr lang="en-US" dirty="0" smtClean="0"/>
          </a:p>
          <a:p>
            <a:r>
              <a:rPr lang="en-US" dirty="0" smtClean="0"/>
              <a:t>Modeled on the PACSCL Survey </a:t>
            </a:r>
          </a:p>
          <a:p>
            <a:r>
              <a:rPr lang="en-US" dirty="0" smtClean="0"/>
              <a:t>Three Step Process</a:t>
            </a:r>
          </a:p>
          <a:p>
            <a:r>
              <a:rPr lang="en-US" dirty="0" smtClean="0"/>
              <a:t>	Assessment</a:t>
            </a:r>
          </a:p>
          <a:p>
            <a:r>
              <a:rPr lang="en-US" dirty="0" smtClean="0"/>
              <a:t>	Survey</a:t>
            </a:r>
          </a:p>
          <a:p>
            <a:r>
              <a:rPr lang="en-US" dirty="0" smtClean="0"/>
              <a:t>	Follow 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14A9-B0ED-5849-B77B-9FACE7DB0476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14A9-B0ED-5849-B77B-9FACE7DB0476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Serves to enable search function but also Broadly guide the researcher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14A9-B0ED-5849-B77B-9FACE7DB0476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Entry Fields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Survey- Preservation Issues- Time of the survey</a:t>
            </a:r>
          </a:p>
          <a:p>
            <a:r>
              <a:rPr lang="en-US" baseline="0" dirty="0" smtClean="0"/>
              <a:t>Access- IS there a catalogue, Finding Aid, online?</a:t>
            </a:r>
          </a:p>
          <a:p>
            <a:r>
              <a:rPr lang="en-US" baseline="0" dirty="0" smtClean="0"/>
              <a:t>Special Formats- Genres</a:t>
            </a:r>
          </a:p>
          <a:p>
            <a:r>
              <a:rPr lang="en-US" baseline="0" dirty="0" smtClean="0"/>
              <a:t>Abstract</a:t>
            </a:r>
          </a:p>
          <a:p>
            <a:r>
              <a:rPr lang="en-US" baseline="0" dirty="0" smtClean="0"/>
              <a:t>Subjects- Classifications</a:t>
            </a:r>
          </a:p>
          <a:p>
            <a:r>
              <a:rPr lang="en-US" baseline="0" dirty="0" smtClean="0"/>
              <a:t>Local- Where is it located at the archive, how do they identify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14A9-B0ED-5849-B77B-9FACE7DB0476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14A9-B0ED-5849-B77B-9FACE7DB0476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Assessment</a:t>
            </a:r>
          </a:p>
          <a:p>
            <a:r>
              <a:rPr lang="en-US" dirty="0" smtClean="0"/>
              <a:t>	Initial Contact</a:t>
            </a:r>
          </a:p>
          <a:p>
            <a:r>
              <a:rPr lang="en-US" dirty="0" smtClean="0"/>
              <a:t>	First Visit</a:t>
            </a:r>
          </a:p>
          <a:p>
            <a:r>
              <a:rPr lang="en-US" dirty="0" smtClean="0"/>
              <a:t>		Talk</a:t>
            </a:r>
          </a:p>
          <a:p>
            <a:r>
              <a:rPr lang="en-US" dirty="0" smtClean="0"/>
              <a:t>		Explore the Repository</a:t>
            </a:r>
          </a:p>
          <a:p>
            <a:r>
              <a:rPr lang="en-US" dirty="0" smtClean="0"/>
              <a:t>		Assess Access</a:t>
            </a:r>
            <a:r>
              <a:rPr lang="en-US" baseline="0" dirty="0" smtClean="0"/>
              <a:t> Issues</a:t>
            </a:r>
          </a:p>
          <a:p>
            <a:r>
              <a:rPr lang="en-US" baseline="0" dirty="0" smtClean="0"/>
              <a:t>			</a:t>
            </a:r>
          </a:p>
          <a:p>
            <a:r>
              <a:rPr lang="en-US" baseline="0" dirty="0" smtClean="0"/>
              <a:t>	Generate a Survey Plan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14A9-B0ED-5849-B77B-9FACE7DB0476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of the archives we’ve surveyed so far- (Support</a:t>
            </a:r>
            <a:r>
              <a:rPr lang="en-US" baseline="0" dirty="0" smtClean="0"/>
              <a:t> –financial and workforce= accessibility of collections, </a:t>
            </a:r>
            <a:r>
              <a:rPr lang="en-US" baseline="0" dirty="0" err="1" smtClean="0"/>
              <a:t>ie</a:t>
            </a:r>
            <a:r>
              <a:rPr lang="en-US" baseline="0" dirty="0" smtClean="0"/>
              <a:t>. Condition of archive storage facilities, preservation, processing, organizing, cataloging and public access)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14A9-B0ED-5849-B77B-9FACE7DB0476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(We are finding that Access</a:t>
            </a:r>
            <a:r>
              <a:rPr lang="en-US" baseline="0" dirty="0" smtClean="0"/>
              <a:t> is one of the most pressing concerns that we have to deal with in conducting the survey.)</a:t>
            </a:r>
            <a:endParaRPr lang="en-US" dirty="0" smtClean="0"/>
          </a:p>
          <a:p>
            <a:r>
              <a:rPr lang="en-US" dirty="0" smtClean="0"/>
              <a:t>What are Access Issues?</a:t>
            </a:r>
          </a:p>
          <a:p>
            <a:r>
              <a:rPr lang="en-US" dirty="0" smtClean="0"/>
              <a:t>	Are Collections Processed?</a:t>
            </a:r>
          </a:p>
          <a:p>
            <a:r>
              <a:rPr lang="en-US" dirty="0" smtClean="0"/>
              <a:t>	How</a:t>
            </a:r>
            <a:r>
              <a:rPr lang="en-US" baseline="0" dirty="0" smtClean="0"/>
              <a:t> are they catalogued? (Are they catalogued?)</a:t>
            </a:r>
          </a:p>
          <a:p>
            <a:r>
              <a:rPr lang="en-US" baseline="0" dirty="0" smtClean="0"/>
              <a:t>	Where are items being stored? Conditions?</a:t>
            </a:r>
          </a:p>
          <a:p>
            <a:r>
              <a:rPr lang="en-US" baseline="0" dirty="0" smtClean="0"/>
              <a:t>	Are there physical barriers to access? Hours, heat, light, Can we find them?</a:t>
            </a:r>
          </a:p>
          <a:p>
            <a:endParaRPr lang="en-US" baseline="0" dirty="0" smtClean="0"/>
          </a:p>
          <a:p>
            <a:r>
              <a:rPr lang="en-US" baseline="0" dirty="0" smtClean="0"/>
              <a:t>(Make a plan to conduct the survey)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14A9-B0ED-5849-B77B-9FACE7DB0476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Survey</a:t>
            </a:r>
          </a:p>
          <a:p>
            <a:r>
              <a:rPr lang="en-US" dirty="0" smtClean="0"/>
              <a:t>	Physically examine</a:t>
            </a:r>
            <a:r>
              <a:rPr lang="en-US" baseline="0" dirty="0" smtClean="0"/>
              <a:t> all collections</a:t>
            </a:r>
          </a:p>
          <a:p>
            <a:r>
              <a:rPr lang="en-US" baseline="0" dirty="0" smtClean="0"/>
              <a:t>	Take down BASIC descriptive info such as Title, date, condition, contents, genre, names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14A9-B0ED-5849-B77B-9FACE7DB0476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Database</a:t>
            </a:r>
          </a:p>
          <a:p>
            <a:r>
              <a:rPr lang="en-US" dirty="0" smtClean="0"/>
              <a:t>	Descriptive info</a:t>
            </a:r>
            <a:r>
              <a:rPr lang="en-US" baseline="0" dirty="0" smtClean="0"/>
              <a:t> entered into the database on site</a:t>
            </a:r>
          </a:p>
          <a:p>
            <a:r>
              <a:rPr lang="en-US" baseline="0" dirty="0" smtClean="0"/>
              <a:t>	Database is File Maker</a:t>
            </a:r>
          </a:p>
          <a:p>
            <a:r>
              <a:rPr lang="en-US" baseline="0" dirty="0" smtClean="0"/>
              <a:t>	Laptop/portable</a:t>
            </a:r>
          </a:p>
          <a:p>
            <a:r>
              <a:rPr lang="en-US" baseline="0" dirty="0" smtClean="0"/>
              <a:t>	Can be shared</a:t>
            </a:r>
          </a:p>
          <a:p>
            <a:r>
              <a:rPr lang="en-US" baseline="0" dirty="0" smtClean="0"/>
              <a:t>	Easy to fill in the fields</a:t>
            </a:r>
          </a:p>
          <a:p>
            <a:r>
              <a:rPr lang="en-US" baseline="0" dirty="0" smtClean="0"/>
              <a:t>	Generates electronic entries that can be used as is or exported into other standard nationalized databases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14A9-B0ED-5849-B77B-9FACE7DB0476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Main Menu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14A9-B0ED-5849-B77B-9FACE7DB0476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Master</a:t>
            </a:r>
            <a:r>
              <a:rPr lang="en-US" baseline="0" dirty="0" smtClean="0"/>
              <a:t> Record Page Where we enter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14A9-B0ED-5849-B77B-9FACE7DB0476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 anchorCtr="0"/>
          <a:lstStyle>
            <a:lvl1pPr>
              <a:defRPr sz="500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A184-9764-954D-9CDE-B951D68AA15E}" type="datetimeFigureOut">
              <a:rPr lang="en-US" smtClean="0"/>
              <a:pPr/>
              <a:t>10/13/10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overGly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025" y="3048000"/>
            <a:ext cx="1123950" cy="77152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A184-9764-954D-9CDE-B951D68AA15E}" type="datetimeFigureOut">
              <a:rPr lang="en-US" smtClean="0"/>
              <a:pPr/>
              <a:t>10/13/10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70A80-E872-44E8-BC8C-884F2AA079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4890247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A184-9764-954D-9CDE-B951D68AA15E}" type="datetimeFigureOut">
              <a:rPr lang="en-US" smtClean="0"/>
              <a:pPr/>
              <a:t>10/13/10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5B14-98AC-4546-8A09-1AB7BBE259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A184-9764-954D-9CDE-B951D68AA15E}" type="datetimeFigureOut">
              <a:rPr lang="en-US" smtClean="0"/>
              <a:pPr/>
              <a:t>10/13/10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5B14-98AC-4546-8A09-1AB7BBE259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052928" y="3115195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A184-9764-954D-9CDE-B951D68AA15E}" type="datetimeFigureOut">
              <a:rPr lang="en-US" smtClean="0"/>
              <a:pPr/>
              <a:t>10/13/10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5B14-98AC-4546-8A09-1AB7BBE259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 anchorCtr="0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A184-9764-954D-9CDE-B951D68AA15E}" type="datetimeFigureOut">
              <a:rPr lang="en-US" smtClean="0"/>
              <a:pPr/>
              <a:t>10/13/10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5B14-98AC-4546-8A09-1AB7BBE259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lyph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174066"/>
            <a:ext cx="1066800" cy="5905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A184-9764-954D-9CDE-B951D68AA15E}" type="datetimeFigureOut">
              <a:rPr lang="en-US" smtClean="0"/>
              <a:pPr/>
              <a:t>10/13/10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5B14-98AC-4546-8A09-1AB7BBE259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A184-9764-954D-9CDE-B951D68AA15E}" type="datetimeFigureOut">
              <a:rPr lang="en-US" smtClean="0"/>
              <a:pPr/>
              <a:t>10/13/10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5B14-98AC-4546-8A09-1AB7BBE259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A184-9764-954D-9CDE-B951D68AA15E}" type="datetimeFigureOut">
              <a:rPr lang="en-US" smtClean="0"/>
              <a:pPr/>
              <a:t>10/13/10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5B14-98AC-4546-8A09-1AB7BBE259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A184-9764-954D-9CDE-B951D68AA15E}" type="datetimeFigureOut">
              <a:rPr lang="en-US" smtClean="0"/>
              <a:pPr/>
              <a:t>10/13/10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5B14-98AC-4546-8A09-1AB7BBE259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A184-9764-954D-9CDE-B951D68AA15E}" type="datetimeFigureOut">
              <a:rPr lang="en-US" smtClean="0"/>
              <a:pPr/>
              <a:t>10/13/10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5B14-98AC-4546-8A09-1AB7BBE259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4746" y="2286000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A184-9764-954D-9CDE-B951D68AA15E}" type="datetimeFigureOut">
              <a:rPr lang="en-US" smtClean="0"/>
              <a:pPr/>
              <a:t>10/13/10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5B14-98AC-4546-8A09-1AB7BBE259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4853" y="2286000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6.jpeg"/><Relationship Id="rId15" Type="http://schemas.openxmlformats.org/officeDocument/2006/relationships/image" Target="../media/image7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utograph background graphic.jpg"/>
          <p:cNvPicPr>
            <a:picLocks noChangeAspect="1"/>
          </p:cNvPicPr>
          <p:nvPr userDrawn="1"/>
        </p:nvPicPr>
        <p:blipFill>
          <a:blip r:embed="rId14">
            <a:alphaModFix amt="51000"/>
            <a:lum bright="-10000"/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11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95B14-98AC-4546-8A09-1AB7BBE259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7236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9800"/>
            <a:ext cx="7770813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115"/>
            <a:ext cx="2375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9A184-9764-954D-9CDE-B951D68AA15E}" type="datetimeFigureOut">
              <a:rPr lang="en-US" smtClean="0"/>
              <a:pPr/>
              <a:t>10/13/10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624" y="6289115"/>
            <a:ext cx="31555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IMLS LG-051-09-0087-09</a:t>
            </a:r>
            <a:endParaRPr lang="en-US" dirty="0"/>
          </a:p>
        </p:txBody>
      </p:sp>
      <p:pic>
        <p:nvPicPr>
          <p:cNvPr id="9" name="Picture 8" descr="logo_peoplescontest.png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2900677" y="6100085"/>
            <a:ext cx="3200511" cy="685800"/>
          </a:xfrm>
          <a:prstGeom prst="rect">
            <a:avLst/>
          </a:prstGeom>
        </p:spPr>
      </p:pic>
      <p:pic>
        <p:nvPicPr>
          <p:cNvPr id="10" name="Picture 9" descr="peoples-contest_logo_psu_mark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9625" y="6078212"/>
            <a:ext cx="2008415" cy="685800"/>
          </a:xfrm>
          <a:prstGeom prst="rect">
            <a:avLst/>
          </a:prstGeom>
        </p:spPr>
      </p:pic>
      <p:pic>
        <p:nvPicPr>
          <p:cNvPr id="11" name="Picture 10" descr="peoples-contest_richards_ctr_logo_cwec.png"/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6492781" y="6135984"/>
            <a:ext cx="2283666" cy="685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Century Schoolbook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accent3"/>
        </a:buClr>
        <a:buFont typeface="Wingdings" pitchFamily="2" charset="2"/>
        <a:buChar char=""/>
        <a:defRPr sz="2400" kern="1200">
          <a:solidFill>
            <a:schemeClr val="tx2"/>
          </a:solidFill>
          <a:latin typeface="Gill Sans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2200" kern="1200">
          <a:solidFill>
            <a:schemeClr val="tx2"/>
          </a:solidFill>
          <a:latin typeface="Gill Sans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2000" kern="1200">
          <a:solidFill>
            <a:schemeClr val="tx2"/>
          </a:solidFill>
          <a:latin typeface="Gill Sans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2"/>
          </a:solidFill>
          <a:latin typeface="Gill Sans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2"/>
          </a:solidFill>
          <a:latin typeface="Gill Sans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6.jpeg"/><Relationship Id="rId5" Type="http://schemas.openxmlformats.org/officeDocument/2006/relationships/oleObject" Target="../embeddings/oleObject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6.jpeg"/><Relationship Id="rId5" Type="http://schemas.openxmlformats.org/officeDocument/2006/relationships/oleObject" Target="../embeddings/oleObject3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4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5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6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7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8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4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9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10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Surveying the </a:t>
            </a:r>
            <a:br>
              <a:rPr lang="en-US" dirty="0" smtClean="0"/>
            </a:br>
            <a:r>
              <a:rPr lang="en-US" dirty="0" smtClean="0"/>
              <a:t>People’s Contest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82" dirty="0" smtClean="0"/>
              <a:t>A collaborative program of the </a:t>
            </a:r>
          </a:p>
          <a:p>
            <a:r>
              <a:rPr lang="en-US" sz="1882" dirty="0" smtClean="0"/>
              <a:t>George and Ann Richards Civil War Era Center </a:t>
            </a:r>
          </a:p>
          <a:p>
            <a:r>
              <a:rPr lang="en-US" sz="1882" dirty="0" smtClean="0"/>
              <a:t>and the Penn State University Libraries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7" name="Picture 6" descr="IMLS_Logo_Blac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0" y="5122545"/>
            <a:ext cx="1952244" cy="880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Steps to Take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Establish collaborations among libraries,  archives, museums and researchers in the field.</a:t>
            </a:r>
          </a:p>
          <a:p>
            <a:r>
              <a:rPr lang="en-US" dirty="0" smtClean="0"/>
              <a:t>Identify critical needs of users.</a:t>
            </a:r>
          </a:p>
          <a:p>
            <a:r>
              <a:rPr lang="en-US" dirty="0" smtClean="0"/>
              <a:t>Seek and identify primary resources that support the user’s needs.</a:t>
            </a:r>
          </a:p>
          <a:p>
            <a:r>
              <a:rPr lang="en-US" dirty="0" smtClean="0"/>
              <a:t>Use researcher expertise to improve access and prioritize our work.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IMLS Planning Grant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Jointly proposed by The George and Ann Richards Civil War Era Center and the University Libraries at Penn State University.</a:t>
            </a:r>
          </a:p>
          <a:p>
            <a:r>
              <a:rPr lang="en-US" dirty="0" smtClean="0"/>
              <a:t>PIs:  Mike Furlough (Libraries) and Bill Blair (Richards Center)</a:t>
            </a:r>
          </a:p>
          <a:p>
            <a:r>
              <a:rPr lang="en-US" dirty="0" smtClean="0"/>
              <a:t>October 2009 – September 2010</a:t>
            </a:r>
          </a:p>
          <a:p>
            <a:pPr lvl="1"/>
            <a:r>
              <a:rPr lang="en-US" dirty="0" smtClean="0"/>
              <a:t>Extended to January 31, 2011	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Grant Project Partners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Senator John Heinz History Center </a:t>
            </a:r>
          </a:p>
          <a:p>
            <a:r>
              <a:rPr lang="en-US" dirty="0" smtClean="0"/>
              <a:t>Historical Society of Pennsylvania</a:t>
            </a:r>
          </a:p>
          <a:p>
            <a:r>
              <a:rPr lang="en-US" dirty="0" smtClean="0"/>
              <a:t>The Pennsylvania Historical and Museum Commission</a:t>
            </a:r>
          </a:p>
          <a:p>
            <a:r>
              <a:rPr lang="en-US" dirty="0" smtClean="0"/>
              <a:t>The State Library of Pennsylvania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Scholars Advisory 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J. Matthew </a:t>
            </a:r>
            <a:r>
              <a:rPr lang="en-US" dirty="0" err="1" smtClean="0"/>
              <a:t>Gallman</a:t>
            </a:r>
            <a:r>
              <a:rPr lang="en-US" dirty="0" smtClean="0"/>
              <a:t>, University of Florida </a:t>
            </a:r>
          </a:p>
          <a:p>
            <a:r>
              <a:rPr lang="en-US" dirty="0" smtClean="0"/>
              <a:t>Judith </a:t>
            </a:r>
            <a:r>
              <a:rPr lang="en-US" dirty="0" err="1" smtClean="0"/>
              <a:t>Geisberg</a:t>
            </a:r>
            <a:r>
              <a:rPr lang="en-US" dirty="0" smtClean="0"/>
              <a:t>, Villanova University </a:t>
            </a:r>
          </a:p>
          <a:p>
            <a:r>
              <a:rPr lang="en-US" dirty="0" smtClean="0"/>
              <a:t>James Marten, Marquette University </a:t>
            </a:r>
          </a:p>
          <a:p>
            <a:r>
              <a:rPr lang="en-US" dirty="0" smtClean="0"/>
              <a:t>Anne Sarah Rubin, University of Maryland, Baltimore County</a:t>
            </a:r>
          </a:p>
          <a:p>
            <a:r>
              <a:rPr lang="en-US" dirty="0" smtClean="0"/>
              <a:t>Bob </a:t>
            </a:r>
            <a:r>
              <a:rPr lang="en-US" dirty="0" err="1" smtClean="0"/>
              <a:t>Sandow</a:t>
            </a:r>
            <a:r>
              <a:rPr lang="en-US" dirty="0" smtClean="0"/>
              <a:t>, Lock Haven University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Scoping the Pa. </a:t>
            </a:r>
            <a:r>
              <a:rPr lang="en-US" dirty="0" err="1" smtClean="0"/>
              <a:t>Homefront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Time period:</a:t>
            </a:r>
          </a:p>
          <a:p>
            <a:pPr lvl="1"/>
            <a:r>
              <a:rPr lang="en-US" dirty="0" smtClean="0"/>
              <a:t>From the Christiana Riot (1851) through amendments Pennsylvania Constitution (1874).</a:t>
            </a:r>
          </a:p>
          <a:p>
            <a:pPr lvl="0"/>
            <a:r>
              <a:rPr lang="en-US" dirty="0" smtClean="0"/>
              <a:t>Topical Issues:</a:t>
            </a:r>
          </a:p>
          <a:p>
            <a:pPr lvl="1"/>
            <a:r>
              <a:rPr lang="en-US" dirty="0" smtClean="0"/>
              <a:t>Emancipation, Community, Children, Women and Family, Politics and Government, Commemoration, Religion Ritual, Economy and Work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Grant Deliverables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charset="2"/>
              <a:buAutoNum type="arabicPlain"/>
            </a:pPr>
            <a:r>
              <a:rPr lang="en-US" dirty="0" smtClean="0"/>
              <a:t>A qualitative report on the study of the Pennsylvania </a:t>
            </a:r>
            <a:r>
              <a:rPr lang="en-US" dirty="0" err="1" smtClean="0"/>
              <a:t>homefront</a:t>
            </a:r>
            <a:r>
              <a:rPr lang="en-US" dirty="0" smtClean="0"/>
              <a:t> and researcher needs.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What do know and what questions remain?</a:t>
            </a:r>
          </a:p>
          <a:p>
            <a:pPr>
              <a:buFont typeface="Wingdings" charset="2"/>
              <a:buAutoNum type="arabicPlain"/>
            </a:pPr>
            <a:r>
              <a:rPr lang="en-US" dirty="0" smtClean="0"/>
              <a:t>A high-level inventory of collections relevant to the study of the Pennsylvania </a:t>
            </a:r>
            <a:r>
              <a:rPr lang="en-US" dirty="0" err="1" smtClean="0"/>
              <a:t>homefront</a:t>
            </a: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What exists and what can we say about it? </a:t>
            </a:r>
          </a:p>
          <a:p>
            <a:pPr>
              <a:buFont typeface="Wingdings" charset="2"/>
              <a:buAutoNum type="arabicPlain"/>
            </a:pPr>
            <a:r>
              <a:rPr lang="en-US" dirty="0" smtClean="0"/>
              <a:t>Assessment of readiness of cultural heritage organizations to provide discovery and access services.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What might it take for us to forward?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600" dirty="0" smtClean="0"/>
              <a:t>Assessing “readiness”</a:t>
            </a:r>
            <a:endParaRPr lang="en-US" sz="4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Knowing that time and money are limited</a:t>
            </a:r>
          </a:p>
          <a:p>
            <a:pPr lvl="1"/>
            <a:r>
              <a:rPr lang="en-US" sz="2200" dirty="0" smtClean="0"/>
              <a:t>What would improve our ability to </a:t>
            </a:r>
            <a:r>
              <a:rPr lang="en-US" dirty="0" smtClean="0"/>
              <a:t>enable discovery of and access to our collections?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Are there opportunities for collaboration? 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And for leadership?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What do we want funding agencies to know?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 smtClean="0"/>
              <a:t>Survey and assessment must precede digitizing</a:t>
            </a:r>
          </a:p>
          <a:p>
            <a:pPr lvl="0"/>
            <a:r>
              <a:rPr lang="en-US" dirty="0" smtClean="0"/>
              <a:t>Domain researcher expertise is a key to enabling access</a:t>
            </a:r>
          </a:p>
          <a:p>
            <a:r>
              <a:rPr lang="en-US" dirty="0" smtClean="0"/>
              <a:t>Pairing domain research descriptions with archival descriptions will provide a richer experience</a:t>
            </a:r>
          </a:p>
          <a:p>
            <a:r>
              <a:rPr lang="en-US" dirty="0" smtClean="0"/>
              <a:t>Taxonomies or ontology is necessary, but unavoidably imperfect and subject to becoming out-of-date or meaningless to others.</a:t>
            </a:r>
          </a:p>
          <a:p>
            <a:pPr lvl="0"/>
            <a:r>
              <a:rPr lang="en-US" dirty="0" smtClean="0"/>
              <a:t>Something is better than nothing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600" dirty="0" smtClean="0"/>
              <a:t>1. The state of the field</a:t>
            </a:r>
            <a:endParaRPr lang="en-US" sz="4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 know and what questions remain?</a:t>
            </a:r>
          </a:p>
          <a:p>
            <a:r>
              <a:rPr lang="en-US" dirty="0" smtClean="0"/>
              <a:t>Matt </a:t>
            </a:r>
            <a:r>
              <a:rPr lang="en-US" dirty="0" err="1" smtClean="0"/>
              <a:t>Isham</a:t>
            </a:r>
            <a:r>
              <a:rPr lang="en-US" dirty="0" smtClean="0"/>
              <a:t> will report on this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600" dirty="0" smtClean="0"/>
              <a:t>2. The high-level inventory</a:t>
            </a:r>
            <a:endParaRPr lang="en-US" sz="4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exists and what can we say about it? </a:t>
            </a:r>
          </a:p>
          <a:p>
            <a:r>
              <a:rPr lang="en-US" dirty="0" err="1" smtClean="0"/>
              <a:t>Sabra</a:t>
            </a:r>
            <a:r>
              <a:rPr lang="en-US" dirty="0" smtClean="0"/>
              <a:t> Statham will report more on this.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Afternoon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Defining the People’s Contest project</a:t>
            </a:r>
          </a:p>
          <a:p>
            <a:r>
              <a:rPr lang="en-US" dirty="0" smtClean="0"/>
              <a:t>The historiography of Civil War era life in the north</a:t>
            </a:r>
          </a:p>
          <a:p>
            <a:r>
              <a:rPr lang="en-US" dirty="0" smtClean="0"/>
              <a:t>Surveying primary collections </a:t>
            </a:r>
          </a:p>
          <a:p>
            <a:r>
              <a:rPr lang="en-US" dirty="0" smtClean="0"/>
              <a:t>Future directions and engagement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Inventory: 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both archival and researcher expertise</a:t>
            </a:r>
          </a:p>
          <a:p>
            <a:r>
              <a:rPr lang="en-US" dirty="0" smtClean="0"/>
              <a:t>Develop or adapt a survey tool to capture basic information on primary resource collections</a:t>
            </a:r>
          </a:p>
          <a:p>
            <a:r>
              <a:rPr lang="en-US" dirty="0" smtClean="0"/>
              <a:t>Go into the field and test</a:t>
            </a:r>
          </a:p>
          <a:p>
            <a:r>
              <a:rPr lang="en-US" dirty="0" smtClean="0"/>
              <a:t>Iterate the process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Activity to 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Scholar’s Advisory Board met twice to confirm the scope and topics.</a:t>
            </a:r>
          </a:p>
          <a:p>
            <a:r>
              <a:rPr lang="en-US" dirty="0" smtClean="0"/>
              <a:t>Adopted survey instrument developed by the PACSCL </a:t>
            </a:r>
            <a:r>
              <a:rPr lang="en-US" dirty="0" err="1" smtClean="0"/>
              <a:t>Consortial</a:t>
            </a:r>
            <a:r>
              <a:rPr lang="en-US" dirty="0" smtClean="0"/>
              <a:t> Survey Initiative.  </a:t>
            </a:r>
          </a:p>
          <a:p>
            <a:r>
              <a:rPr lang="en-US" dirty="0" smtClean="0"/>
              <a:t>Surveyed collections at 8 number locations.</a:t>
            </a:r>
          </a:p>
          <a:p>
            <a:r>
              <a:rPr lang="en-US" dirty="0" smtClean="0"/>
              <a:t>Working on database cleanup for publication by early 2011.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7388" y="66675"/>
            <a:ext cx="7770812" cy="13716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The State of the Field: Focus on the South</a:t>
            </a:r>
            <a:endParaRPr lang="en-US" dirty="0"/>
          </a:p>
        </p:txBody>
      </p:sp>
      <p:sp>
        <p:nvSpPr>
          <p:cNvPr id="14339" name="Content Placeholder 2"/>
          <p:cNvSpPr>
            <a:spLocks noGrp="1"/>
          </p:cNvSpPr>
          <p:nvPr>
            <p:ph idx="4294967295"/>
          </p:nvPr>
        </p:nvSpPr>
        <p:spPr>
          <a:xfrm>
            <a:off x="0" y="1666875"/>
            <a:ext cx="7770813" cy="3657600"/>
          </a:xfrm>
        </p:spPr>
        <p:txBody>
          <a:bodyPr/>
          <a:lstStyle/>
          <a:p>
            <a:r>
              <a:rPr lang="en-US">
                <a:latin typeface="Gill Sans" charset="0"/>
              </a:rPr>
              <a:t>Southern Distinctiveness</a:t>
            </a:r>
          </a:p>
          <a:p>
            <a:pPr lvl="1"/>
            <a:r>
              <a:rPr lang="en-US">
                <a:latin typeface="Gill Sans" charset="0"/>
              </a:rPr>
              <a:t>The Peculiar Institution</a:t>
            </a:r>
          </a:p>
          <a:p>
            <a:pPr lvl="1"/>
            <a:r>
              <a:rPr lang="en-US">
                <a:latin typeface="Gill Sans" charset="0"/>
              </a:rPr>
              <a:t>Plantation Aristocracy</a:t>
            </a:r>
          </a:p>
          <a:p>
            <a:pPr>
              <a:buFont typeface="Wingdings" charset="2"/>
              <a:buNone/>
            </a:pPr>
            <a:endParaRPr lang="en-US">
              <a:latin typeface="Gill Sans" charset="0"/>
            </a:endParaRPr>
          </a:p>
        </p:txBody>
      </p:sp>
      <p:pic>
        <p:nvPicPr>
          <p:cNvPr id="14340" name="Picture 6" descr="I. Shackled Slave.jpg"/>
          <p:cNvPicPr>
            <a:picLocks noChangeAspect="1"/>
          </p:cNvPicPr>
          <p:nvPr/>
        </p:nvPicPr>
        <p:blipFill>
          <a:blip r:embed="rId2"/>
          <a:srcRect l="38411" t="8080" r="7442" b="5873"/>
          <a:stretch>
            <a:fillRect/>
          </a:stretch>
        </p:blipFill>
        <p:spPr bwMode="auto">
          <a:xfrm>
            <a:off x="5991225" y="1666875"/>
            <a:ext cx="2581275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7" descr="L. Cotton Plantati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850" y="3105150"/>
            <a:ext cx="44735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7388" y="66675"/>
            <a:ext cx="7770812" cy="13716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The South in the Civil War</a:t>
            </a:r>
            <a:endParaRPr lang="en-US" dirty="0"/>
          </a:p>
        </p:txBody>
      </p:sp>
      <p:sp>
        <p:nvSpPr>
          <p:cNvPr id="15363" name="Content Placeholder 2"/>
          <p:cNvSpPr>
            <a:spLocks noGrp="1"/>
          </p:cNvSpPr>
          <p:nvPr>
            <p:ph idx="4294967295"/>
          </p:nvPr>
        </p:nvSpPr>
        <p:spPr>
          <a:xfrm>
            <a:off x="0" y="1571625"/>
            <a:ext cx="7770813" cy="3657600"/>
          </a:xfrm>
        </p:spPr>
        <p:txBody>
          <a:bodyPr/>
          <a:lstStyle/>
          <a:p>
            <a:r>
              <a:rPr lang="en-US">
                <a:latin typeface="Gill Sans" charset="0"/>
              </a:rPr>
              <a:t>The Impact of War on the Confederacy</a:t>
            </a:r>
          </a:p>
          <a:p>
            <a:pPr lvl="1"/>
            <a:r>
              <a:rPr lang="en-US">
                <a:latin typeface="Gill Sans" charset="0"/>
              </a:rPr>
              <a:t>Extensive Mobilization</a:t>
            </a:r>
          </a:p>
          <a:p>
            <a:pPr lvl="1"/>
            <a:r>
              <a:rPr lang="en-US">
                <a:latin typeface="Gill Sans" charset="0"/>
              </a:rPr>
              <a:t>Fighting on Home Soil</a:t>
            </a:r>
          </a:p>
          <a:p>
            <a:pPr lvl="1"/>
            <a:r>
              <a:rPr lang="en-US">
                <a:latin typeface="Gill Sans" charset="0"/>
              </a:rPr>
              <a:t>Preponderance of Destruction</a:t>
            </a:r>
          </a:p>
          <a:p>
            <a:endParaRPr lang="en-US">
              <a:latin typeface="Gill Sans" charset="0"/>
            </a:endParaRPr>
          </a:p>
        </p:txBody>
      </p:sp>
      <p:pic>
        <p:nvPicPr>
          <p:cNvPr id="15364" name="Picture 3" descr="Q. Sherman's March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9313" y="3371850"/>
            <a:ext cx="318293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6" descr="T. Destruction of Richmon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9163" y="2171700"/>
            <a:ext cx="39751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Major Works on the South in the Civil War Era</a:t>
            </a:r>
            <a:endParaRPr lang="en-US" dirty="0"/>
          </a:p>
        </p:txBody>
      </p:sp>
      <p:pic>
        <p:nvPicPr>
          <p:cNvPr id="16387" name="Content Placeholder 6" descr="Genovese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1752600"/>
            <a:ext cx="2635250" cy="4114800"/>
          </a:xfrm>
        </p:spPr>
      </p:pic>
      <p:pic>
        <p:nvPicPr>
          <p:cNvPr id="16388" name="Content Placeholder 7" descr="Faust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781675" y="1752600"/>
            <a:ext cx="2674938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4400" dirty="0" smtClean="0"/>
              <a:t>Recent Major Works on the North in the Civil War Era</a:t>
            </a:r>
            <a:endParaRPr lang="en-US" sz="4400" dirty="0"/>
          </a:p>
        </p:txBody>
      </p:sp>
      <p:pic>
        <p:nvPicPr>
          <p:cNvPr id="17411" name="Content Placeholder 6" descr="Slaughter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3078" r="12384"/>
          <a:stretch>
            <a:fillRect/>
          </a:stretch>
        </p:blipFill>
        <p:spPr>
          <a:xfrm>
            <a:off x="800100" y="1976438"/>
            <a:ext cx="3067050" cy="4114800"/>
          </a:xfrm>
        </p:spPr>
      </p:pic>
      <p:pic>
        <p:nvPicPr>
          <p:cNvPr id="17412" name="Content Placeholder 7" descr="Sandow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713413" y="1976438"/>
            <a:ext cx="2743200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66675"/>
            <a:ext cx="7770813" cy="13716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Southern Historical Collection</a:t>
            </a:r>
            <a:endParaRPr lang="en-US" dirty="0"/>
          </a:p>
        </p:txBody>
      </p:sp>
      <p:sp>
        <p:nvSpPr>
          <p:cNvPr id="18435" name="Content Placeholder 5"/>
          <p:cNvSpPr>
            <a:spLocks noGrp="1"/>
          </p:cNvSpPr>
          <p:nvPr>
            <p:ph idx="4294967295"/>
          </p:nvPr>
        </p:nvSpPr>
        <p:spPr>
          <a:xfrm>
            <a:off x="0" y="1633538"/>
            <a:ext cx="3048000" cy="4260850"/>
          </a:xfrm>
        </p:spPr>
        <p:txBody>
          <a:bodyPr/>
          <a:lstStyle/>
          <a:p>
            <a:r>
              <a:rPr lang="en-US">
                <a:latin typeface="Gill Sans" charset="0"/>
              </a:rPr>
              <a:t>University of North Carolina</a:t>
            </a:r>
          </a:p>
          <a:p>
            <a:pPr lvl="1"/>
            <a:r>
              <a:rPr lang="en-US">
                <a:latin typeface="Gill Sans" charset="0"/>
              </a:rPr>
              <a:t>Large and growing archive</a:t>
            </a:r>
          </a:p>
          <a:p>
            <a:pPr lvl="1"/>
            <a:r>
              <a:rPr lang="en-US">
                <a:latin typeface="Gill Sans" charset="0"/>
              </a:rPr>
              <a:t>Gradual, limited digitization</a:t>
            </a:r>
          </a:p>
        </p:txBody>
      </p:sp>
      <p:pic>
        <p:nvPicPr>
          <p:cNvPr id="18436" name="Picture 3" descr="SH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3113" y="1633538"/>
            <a:ext cx="52959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Century Schoolbook" charset="0"/>
              </a:rPr>
              <a:t>A People’s Contest Project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7772400" cy="639762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Gill Sans" charset="0"/>
              </a:rPr>
              <a:t>A digital analogue to Southern Historical Collection</a:t>
            </a:r>
            <a:endParaRPr lang="en-US" dirty="0">
              <a:latin typeface="Gill Sans" charset="0"/>
            </a:endParaRPr>
          </a:p>
        </p:txBody>
      </p:sp>
      <p:sp>
        <p:nvSpPr>
          <p:cNvPr id="19459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n-US" dirty="0" smtClean="0">
                <a:latin typeface="Gill Sans" charset="0"/>
              </a:rPr>
              <a:t>Community	</a:t>
            </a:r>
          </a:p>
          <a:p>
            <a:pPr lvl="1"/>
            <a:endParaRPr lang="en-US" dirty="0" smtClean="0">
              <a:latin typeface="Gill Sans" charset="0"/>
            </a:endParaRPr>
          </a:p>
          <a:p>
            <a:pPr lvl="1"/>
            <a:r>
              <a:rPr lang="en-US" dirty="0" smtClean="0">
                <a:latin typeface="Gill Sans" charset="0"/>
              </a:rPr>
              <a:t>Commemoration</a:t>
            </a:r>
          </a:p>
          <a:p>
            <a:pPr lvl="1"/>
            <a:endParaRPr lang="en-US" dirty="0" smtClean="0">
              <a:latin typeface="Gill Sans" charset="0"/>
            </a:endParaRPr>
          </a:p>
          <a:p>
            <a:pPr lvl="1"/>
            <a:r>
              <a:rPr lang="en-US" dirty="0" smtClean="0">
                <a:latin typeface="Gill Sans" charset="0"/>
              </a:rPr>
              <a:t>Economy</a:t>
            </a:r>
            <a:r>
              <a:rPr lang="en-US" dirty="0">
                <a:latin typeface="Gill Sans" charset="0"/>
              </a:rPr>
              <a:t>/Work</a:t>
            </a:r>
            <a:r>
              <a:rPr lang="en-US" dirty="0" smtClean="0">
                <a:latin typeface="Gill Sans" charset="0"/>
              </a:rPr>
              <a:t>	</a:t>
            </a:r>
          </a:p>
          <a:p>
            <a:pPr lvl="1"/>
            <a:endParaRPr lang="en-US" dirty="0" smtClean="0">
              <a:latin typeface="Gill Sans" charset="0"/>
            </a:endParaRPr>
          </a:p>
          <a:p>
            <a:pPr lvl="1"/>
            <a:r>
              <a:rPr lang="en-US" dirty="0" smtClean="0">
                <a:latin typeface="Gill Sans" charset="0"/>
              </a:rPr>
              <a:t>Emancipation</a:t>
            </a:r>
            <a:r>
              <a:rPr lang="en-US" dirty="0">
                <a:latin typeface="Gill Sans" charset="0"/>
              </a:rPr>
              <a:t>/</a:t>
            </a:r>
            <a:r>
              <a:rPr lang="en-US" dirty="0" smtClean="0">
                <a:latin typeface="Gill Sans" charset="0"/>
              </a:rPr>
              <a:t>Freedom</a:t>
            </a:r>
          </a:p>
          <a:p>
            <a:pPr lvl="1"/>
            <a:endParaRPr lang="en-US" dirty="0" smtClean="0">
              <a:latin typeface="Gill Sans" charset="0"/>
            </a:endParaRPr>
          </a:p>
          <a:p>
            <a:pPr lvl="1"/>
            <a:r>
              <a:rPr lang="en-US" dirty="0" smtClean="0">
                <a:latin typeface="Gill Sans" charset="0"/>
              </a:rPr>
              <a:t>Household and Family</a:t>
            </a:r>
          </a:p>
          <a:p>
            <a:pPr lvl="1"/>
            <a:endParaRPr lang="en-US" dirty="0" smtClean="0">
              <a:latin typeface="Gill Sans" charset="0"/>
            </a:endParaRPr>
          </a:p>
          <a:p>
            <a:pPr lvl="1"/>
            <a:endParaRPr lang="en-US" dirty="0" smtClean="0">
              <a:latin typeface="Gill Sans" charset="0"/>
            </a:endParaRPr>
          </a:p>
          <a:p>
            <a:pPr lvl="1"/>
            <a:endParaRPr lang="en-US" dirty="0">
              <a:latin typeface="Gill Sans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>
                <a:latin typeface="Gill Sans" charset="0"/>
              </a:rPr>
              <a:t>Mobilization </a:t>
            </a:r>
          </a:p>
          <a:p>
            <a:pPr lvl="1"/>
            <a:endParaRPr lang="en-US" dirty="0" smtClean="0">
              <a:latin typeface="Gill Sans" charset="0"/>
            </a:endParaRPr>
          </a:p>
          <a:p>
            <a:pPr lvl="1"/>
            <a:r>
              <a:rPr lang="en-US" dirty="0" smtClean="0">
                <a:latin typeface="Gill Sans" charset="0"/>
              </a:rPr>
              <a:t>Politics/Government </a:t>
            </a:r>
          </a:p>
          <a:p>
            <a:pPr lvl="1"/>
            <a:endParaRPr lang="en-US" dirty="0" smtClean="0">
              <a:latin typeface="Gill Sans" charset="0"/>
            </a:endParaRPr>
          </a:p>
          <a:p>
            <a:pPr lvl="1"/>
            <a:r>
              <a:rPr lang="en-US" dirty="0" smtClean="0">
                <a:latin typeface="Gill Sans" charset="0"/>
              </a:rPr>
              <a:t>Popular Culture</a:t>
            </a:r>
          </a:p>
          <a:p>
            <a:pPr lvl="1"/>
            <a:endParaRPr lang="en-US" dirty="0" smtClean="0">
              <a:latin typeface="Gill Sans" charset="0"/>
            </a:endParaRPr>
          </a:p>
          <a:p>
            <a:pPr lvl="1"/>
            <a:r>
              <a:rPr lang="en-US" dirty="0" smtClean="0">
                <a:latin typeface="Gill Sans" charset="0"/>
              </a:rPr>
              <a:t>Religion</a:t>
            </a:r>
          </a:p>
          <a:p>
            <a:pPr marL="457200" lvl="1">
              <a:spcBef>
                <a:spcPts val="2000"/>
              </a:spcBef>
              <a:buClr>
                <a:schemeClr val="accent3"/>
              </a:buClr>
            </a:pPr>
            <a:endParaRPr lang="en-US" dirty="0" smtClean="0">
              <a:latin typeface="Gill San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Century Schoolbook" charset="0"/>
              </a:rPr>
              <a:t>State of the Field: “Discovering” the North</a:t>
            </a:r>
          </a:p>
        </p:txBody>
      </p:sp>
      <p:sp>
        <p:nvSpPr>
          <p:cNvPr id="20483" name="Content Placeholder 3"/>
          <p:cNvSpPr>
            <a:spLocks noGrp="1"/>
          </p:cNvSpPr>
          <p:nvPr>
            <p:ph sz="half" idx="1"/>
          </p:nvPr>
        </p:nvSpPr>
        <p:spPr>
          <a:xfrm>
            <a:off x="171450" y="2209800"/>
            <a:ext cx="3114675" cy="3657600"/>
          </a:xfrm>
        </p:spPr>
        <p:txBody>
          <a:bodyPr/>
          <a:lstStyle/>
          <a:p>
            <a:r>
              <a:rPr lang="en-US">
                <a:latin typeface="Gill Sans" charset="0"/>
              </a:rPr>
              <a:t>Hidden Gems</a:t>
            </a:r>
          </a:p>
          <a:p>
            <a:pPr>
              <a:buFont typeface="Wingdings" charset="2"/>
              <a:buNone/>
            </a:pPr>
            <a:endParaRPr lang="en-US">
              <a:latin typeface="Gill Sans" charset="0"/>
            </a:endParaRPr>
          </a:p>
          <a:p>
            <a:pPr lvl="1"/>
            <a:r>
              <a:rPr lang="en-US">
                <a:latin typeface="Gill Sans" charset="0"/>
              </a:rPr>
              <a:t>Blair County Historical Society</a:t>
            </a:r>
          </a:p>
          <a:p>
            <a:pPr lvl="1">
              <a:buFont typeface="Wingdings" charset="2"/>
              <a:buNone/>
            </a:pPr>
            <a:endParaRPr lang="en-US">
              <a:latin typeface="Gill Sans" charset="0"/>
            </a:endParaRPr>
          </a:p>
          <a:p>
            <a:pPr lvl="1"/>
            <a:r>
              <a:rPr lang="en-US">
                <a:latin typeface="Gill Sans" charset="0"/>
              </a:rPr>
              <a:t>Life and Labor in the Civil War era North</a:t>
            </a:r>
          </a:p>
        </p:txBody>
      </p:sp>
      <p:pic>
        <p:nvPicPr>
          <p:cNvPr id="20484" name="Content Placeholder 5" descr="Blair County record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0" y="2209800"/>
            <a:ext cx="4876800" cy="3657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u-civil-war-port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00"/>
            <a:ext cx="9144000" cy="6648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Survey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Modeled on the Survey Procedure Used by the PACSCL Group to catalogue </a:t>
            </a:r>
            <a:r>
              <a:rPr lang="en-US" dirty="0" err="1" smtClean="0"/>
              <a:t>uprocessed</a:t>
            </a:r>
            <a:r>
              <a:rPr lang="en-US" dirty="0" smtClean="0"/>
              <a:t> collections</a:t>
            </a:r>
          </a:p>
          <a:p>
            <a:r>
              <a:rPr lang="en-US" dirty="0" smtClean="0"/>
              <a:t>Three Step Process</a:t>
            </a:r>
          </a:p>
          <a:p>
            <a:pPr lvl="2"/>
            <a:r>
              <a:rPr lang="en-US" dirty="0" smtClean="0"/>
              <a:t>Assessment</a:t>
            </a:r>
          </a:p>
          <a:p>
            <a:pPr lvl="2"/>
            <a:r>
              <a:rPr lang="en-US" dirty="0" smtClean="0"/>
              <a:t>Survey</a:t>
            </a:r>
          </a:p>
          <a:p>
            <a:pPr lvl="2"/>
            <a:r>
              <a:rPr lang="en-US" dirty="0" smtClean="0"/>
              <a:t>Follow 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Initial Contact</a:t>
            </a:r>
          </a:p>
          <a:p>
            <a:pPr lvl="1"/>
            <a:r>
              <a:rPr lang="en-US" dirty="0" smtClean="0"/>
              <a:t>Email or Mail</a:t>
            </a:r>
          </a:p>
          <a:p>
            <a:pPr lvl="2">
              <a:buNone/>
            </a:pPr>
            <a:r>
              <a:rPr lang="en-US" dirty="0" smtClean="0"/>
              <a:t>Initial Phone Conversation  </a:t>
            </a:r>
          </a:p>
          <a:p>
            <a:r>
              <a:rPr lang="en-US" dirty="0" smtClean="0"/>
              <a:t>First Visit</a:t>
            </a:r>
          </a:p>
          <a:p>
            <a:pPr lvl="1"/>
            <a:r>
              <a:rPr lang="en-US" dirty="0" smtClean="0"/>
              <a:t>Introductory Talk</a:t>
            </a:r>
          </a:p>
          <a:p>
            <a:pPr lvl="1"/>
            <a:r>
              <a:rPr lang="en-US" dirty="0" smtClean="0"/>
              <a:t>Explore the Repository</a:t>
            </a:r>
          </a:p>
          <a:p>
            <a:pPr lvl="1"/>
            <a:r>
              <a:rPr lang="en-US" dirty="0" smtClean="0"/>
              <a:t>Assess Access Issues</a:t>
            </a:r>
          </a:p>
          <a:p>
            <a:r>
              <a:rPr lang="en-US" dirty="0" smtClean="0"/>
              <a:t>Generate a Plan for Conducting the Survey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Archives Surveyed </a:t>
            </a:r>
            <a:br>
              <a:rPr lang="en-US" dirty="0" smtClean="0"/>
            </a:br>
            <a:r>
              <a:rPr lang="en-US" sz="2400" dirty="0" smtClean="0"/>
              <a:t>Arranged by Institutional Size</a:t>
            </a:r>
            <a:endParaRPr lang="en-US" sz="24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</p:nvPr>
        </p:nvGraphicFramePr>
        <p:xfrm>
          <a:off x="685800" y="2209800"/>
          <a:ext cx="7770813" cy="36576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Collections Processed or Not?</a:t>
            </a:r>
          </a:p>
          <a:p>
            <a:r>
              <a:rPr lang="en-US" dirty="0" smtClean="0"/>
              <a:t>Are Collections Catalogued?</a:t>
            </a:r>
          </a:p>
          <a:p>
            <a:r>
              <a:rPr lang="en-US" dirty="0" smtClean="0"/>
              <a:t>Where are the Collections Being Stored?</a:t>
            </a:r>
          </a:p>
          <a:p>
            <a:r>
              <a:rPr lang="en-US" dirty="0" smtClean="0"/>
              <a:t>Do we Have Physical Access to the Site and the Collections?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Physically Handle and Examine Each Collection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Gather basic descriptive information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Database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Built on a familiar File Maker Pro platform</a:t>
            </a:r>
          </a:p>
          <a:p>
            <a:r>
              <a:rPr lang="en-US" dirty="0" smtClean="0"/>
              <a:t>Can be installed on a laptop computer </a:t>
            </a:r>
          </a:p>
          <a:p>
            <a:r>
              <a:rPr lang="en-US" dirty="0" smtClean="0"/>
              <a:t>Can be shared over a network</a:t>
            </a:r>
          </a:p>
          <a:p>
            <a:r>
              <a:rPr lang="en-US" dirty="0" smtClean="0"/>
              <a:t>Easy to use “fill in the data fields”</a:t>
            </a:r>
          </a:p>
          <a:p>
            <a:r>
              <a:rPr lang="en-US" dirty="0" smtClean="0"/>
              <a:t>Produces records in multiple formats: MARC, xml, </a:t>
            </a:r>
            <a:r>
              <a:rPr lang="en-US" dirty="0" err="1" smtClean="0"/>
              <a:t>pdf</a:t>
            </a:r>
            <a:r>
              <a:rPr lang="en-US" dirty="0" smtClean="0"/>
              <a:t>, excel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784197" y="67237"/>
          <a:ext cx="5454804" cy="6098755"/>
        </p:xfrm>
        <a:graphic>
          <a:graphicData uri="http://schemas.openxmlformats.org/presentationml/2006/ole">
            <p:oleObj spid="_x0000_s58370" name="Acrobat Document" r:id="rId4" imgW="5664200" imgH="73279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utograph background graphic.jpg"/>
          <p:cNvPicPr>
            <a:picLocks noChangeAspect="1"/>
          </p:cNvPicPr>
          <p:nvPr/>
        </p:nvPicPr>
        <p:blipFill>
          <a:blip r:embed="rId4">
            <a:alphaModFix/>
            <a:lum bright="-5000"/>
          </a:blip>
          <a:stretch>
            <a:fillRect/>
          </a:stretch>
        </p:blipFill>
        <p:spPr>
          <a:xfrm>
            <a:off x="0" y="44450"/>
            <a:ext cx="9144000" cy="6769100"/>
          </a:xfrm>
          <a:prstGeom prst="rect">
            <a:avLst/>
          </a:prstGeom>
        </p:spPr>
      </p:pic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471961" y="67236"/>
          <a:ext cx="6984652" cy="6790764"/>
        </p:xfrm>
        <a:graphic>
          <a:graphicData uri="http://schemas.openxmlformats.org/presentationml/2006/ole">
            <p:oleObj spid="_x0000_s60418" name="Acrobat Document" r:id="rId5" imgW="5664200" imgH="73279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utograph background graphic.jpg"/>
          <p:cNvPicPr>
            <a:picLocks noChangeAspect="1"/>
          </p:cNvPicPr>
          <p:nvPr/>
        </p:nvPicPr>
        <p:blipFill>
          <a:blip r:embed="rId4">
            <a:alphaModFix/>
            <a:lum bright="-5000"/>
          </a:blip>
          <a:stretch>
            <a:fillRect/>
          </a:stretch>
        </p:blipFill>
        <p:spPr>
          <a:xfrm>
            <a:off x="0" y="44450"/>
            <a:ext cx="9144000" cy="6769100"/>
          </a:xfrm>
          <a:prstGeom prst="rect">
            <a:avLst/>
          </a:prstGeom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37424" y="67236"/>
          <a:ext cx="7025269" cy="6790764"/>
        </p:xfrm>
        <a:graphic>
          <a:graphicData uri="http://schemas.openxmlformats.org/presentationml/2006/ole">
            <p:oleObj spid="_x0000_s62466" name="Acrobat Document" r:id="rId5" imgW="5664200" imgH="73279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vil war newspapers fro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00"/>
            <a:ext cx="9144000" cy="6648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Documents and Settings\PA Homefront\Desktop\A. F. Timebook 2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55563"/>
            <a:ext cx="9218560" cy="6913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Documents and Settings\PA Homefront\Desktop\Justices' Docke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354"/>
            <a:ext cx="9144000" cy="6857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998238" y="67237"/>
          <a:ext cx="5154014" cy="5952564"/>
        </p:xfrm>
        <a:graphic>
          <a:graphicData uri="http://schemas.openxmlformats.org/presentationml/2006/ole">
            <p:oleObj spid="_x0000_s68610" name="Acrobat Document" r:id="rId4" imgW="5664200" imgH="73279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898186" y="1"/>
          <a:ext cx="4921714" cy="6043760"/>
        </p:xfrm>
        <a:graphic>
          <a:graphicData uri="http://schemas.openxmlformats.org/presentationml/2006/ole">
            <p:oleObj spid="_x0000_s70658" name="Acrobat Document" r:id="rId4" imgW="5664200" imgH="73279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1739591" y="67236"/>
          <a:ext cx="5481948" cy="5647764"/>
        </p:xfrm>
        <a:graphic>
          <a:graphicData uri="http://schemas.openxmlformats.org/presentationml/2006/ole">
            <p:oleObj spid="_x0000_s72706" name="Acrobat Document" r:id="rId4" imgW="5664200" imgH="73279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777691" y="67236"/>
          <a:ext cx="5410510" cy="6009656"/>
        </p:xfrm>
        <a:graphic>
          <a:graphicData uri="http://schemas.openxmlformats.org/presentationml/2006/ole">
            <p:oleObj spid="_x0000_s74754" name="Acrobat Document" r:id="rId4" imgW="5664200" imgH="73279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1761893" y="177800"/>
          <a:ext cx="5642517" cy="5689600"/>
        </p:xfrm>
        <a:graphic>
          <a:graphicData uri="http://schemas.openxmlformats.org/presentationml/2006/ole">
            <p:oleObj spid="_x0000_s76802" name="Acrobat Document" r:id="rId4" imgW="5664200" imgH="73279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utograph background graphic.jpg"/>
          <p:cNvPicPr>
            <a:picLocks noChangeAspect="1"/>
          </p:cNvPicPr>
          <p:nvPr/>
        </p:nvPicPr>
        <p:blipFill>
          <a:blip r:embed="rId2">
            <a:alphaModFix/>
            <a:lum bright="-5000"/>
          </a:blip>
          <a:stretch>
            <a:fillRect/>
          </a:stretch>
        </p:blipFill>
        <p:spPr>
          <a:xfrm>
            <a:off x="0" y="6350"/>
            <a:ext cx="9144000" cy="6769100"/>
          </a:xfrm>
          <a:prstGeom prst="rect">
            <a:avLst/>
          </a:prstGeom>
        </p:spPr>
      </p:pic>
      <p:pic>
        <p:nvPicPr>
          <p:cNvPr id="12290" name="Picture 2" descr="C:\Documents and Settings\PA Homefront\Desktop\Covode Papers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163" y="-49174"/>
            <a:ext cx="7664450" cy="10240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utograph background graphic.jpg"/>
          <p:cNvPicPr>
            <a:picLocks noChangeAspect="1"/>
          </p:cNvPicPr>
          <p:nvPr/>
        </p:nvPicPr>
        <p:blipFill>
          <a:blip r:embed="rId2">
            <a:alphaModFix/>
            <a:lum bright="-5000"/>
          </a:blip>
          <a:stretch>
            <a:fillRect/>
          </a:stretch>
        </p:blipFill>
        <p:spPr>
          <a:xfrm>
            <a:off x="0" y="44450"/>
            <a:ext cx="9144000" cy="6769100"/>
          </a:xfrm>
          <a:prstGeom prst="rect">
            <a:avLst/>
          </a:prstGeom>
        </p:spPr>
      </p:pic>
      <p:pic>
        <p:nvPicPr>
          <p:cNvPr id="13314" name="Picture 2" descr="C:\Documents and Settings\PA Homefront\Desktop\Covode Papers 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-1228164"/>
            <a:ext cx="7664450" cy="10240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130813" y="67236"/>
          <a:ext cx="4600188" cy="6070593"/>
        </p:xfrm>
        <a:graphic>
          <a:graphicData uri="http://schemas.openxmlformats.org/presentationml/2006/ole">
            <p:oleObj spid="_x0000_s80898" name="Acrobat Document" r:id="rId3" imgW="5664200" imgH="73279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oga county front mar 12 18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7" y="0"/>
            <a:ext cx="905964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Collections Summary: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1800" dirty="0" smtClean="0"/>
              <a:t>267 Total Collections To Date</a:t>
            </a:r>
          </a:p>
          <a:p>
            <a:r>
              <a:rPr lang="en-US" sz="1800" dirty="0" smtClean="0"/>
              <a:t>24 Collections of Correspondence</a:t>
            </a:r>
          </a:p>
          <a:p>
            <a:r>
              <a:rPr lang="en-US" sz="1800" dirty="0" smtClean="0"/>
              <a:t>50+- Collections Legal Documents</a:t>
            </a:r>
          </a:p>
          <a:p>
            <a:r>
              <a:rPr lang="en-US" sz="1800" dirty="0" smtClean="0"/>
              <a:t>4 Biographical Collections</a:t>
            </a:r>
          </a:p>
          <a:p>
            <a:r>
              <a:rPr lang="en-US" sz="1800" dirty="0" smtClean="0"/>
              <a:t>3 Collections of Clippings</a:t>
            </a:r>
          </a:p>
          <a:p>
            <a:r>
              <a:rPr lang="en-US" sz="1800" dirty="0" smtClean="0"/>
              <a:t>3 Collections of Military Documents</a:t>
            </a:r>
          </a:p>
          <a:p>
            <a:r>
              <a:rPr lang="en-US" sz="1800" dirty="0" smtClean="0"/>
              <a:t>10 Collections containing art work or fiction</a:t>
            </a:r>
          </a:p>
          <a:p>
            <a:r>
              <a:rPr lang="en-US" sz="1800" dirty="0" smtClean="0"/>
              <a:t>3 collections of circulars</a:t>
            </a:r>
          </a:p>
          <a:p>
            <a:r>
              <a:rPr lang="en-US" sz="1800" dirty="0" smtClean="0"/>
              <a:t>100+ Financial Records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Follow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Complete Data Entry and Collection Description</a:t>
            </a:r>
          </a:p>
          <a:p>
            <a:endParaRPr lang="en-US" dirty="0" smtClean="0"/>
          </a:p>
          <a:p>
            <a:r>
              <a:rPr lang="en-US" dirty="0" smtClean="0"/>
              <a:t>Classify and Tag Collections for Online Searching</a:t>
            </a:r>
          </a:p>
          <a:p>
            <a:endParaRPr lang="en-US" dirty="0" smtClean="0"/>
          </a:p>
          <a:p>
            <a:r>
              <a:rPr lang="en-US" dirty="0" smtClean="0"/>
              <a:t>Conduct Detailed Assessment of Rare Collections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Enabling Search Functions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Classifying and Tagging:</a:t>
            </a:r>
          </a:p>
          <a:p>
            <a:pPr lvl="1"/>
            <a:r>
              <a:rPr lang="en-US" dirty="0" smtClean="0"/>
              <a:t>Genre</a:t>
            </a:r>
          </a:p>
          <a:p>
            <a:pPr lvl="1"/>
            <a:r>
              <a:rPr lang="en-US" dirty="0" smtClean="0"/>
              <a:t>Names</a:t>
            </a:r>
          </a:p>
          <a:p>
            <a:pPr lvl="1"/>
            <a:r>
              <a:rPr lang="en-US" dirty="0" smtClean="0"/>
              <a:t>Geographic Locations</a:t>
            </a:r>
          </a:p>
          <a:p>
            <a:pPr lvl="1"/>
            <a:r>
              <a:rPr lang="en-US" dirty="0" smtClean="0"/>
              <a:t>Topic/Subject </a:t>
            </a:r>
          </a:p>
          <a:p>
            <a:pPr lvl="1"/>
            <a:r>
              <a:rPr lang="en-US" dirty="0" smtClean="0"/>
              <a:t>Theme	</a:t>
            </a:r>
          </a:p>
          <a:p>
            <a:pPr lvl="1"/>
            <a:r>
              <a:rPr lang="en-US" dirty="0" smtClean="0"/>
              <a:t>People	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Emancipation</a:t>
            </a:r>
          </a:p>
          <a:p>
            <a:r>
              <a:rPr lang="en-US" dirty="0" smtClean="0"/>
              <a:t>Community</a:t>
            </a:r>
          </a:p>
          <a:p>
            <a:r>
              <a:rPr lang="en-US" dirty="0" smtClean="0"/>
              <a:t>Children</a:t>
            </a:r>
          </a:p>
          <a:p>
            <a:r>
              <a:rPr lang="en-US" dirty="0" smtClean="0"/>
              <a:t>Women and Family</a:t>
            </a:r>
          </a:p>
          <a:p>
            <a:r>
              <a:rPr lang="en-US" dirty="0" smtClean="0"/>
              <a:t>Politics and Government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Commemoration</a:t>
            </a:r>
          </a:p>
          <a:p>
            <a:r>
              <a:rPr lang="en-US" dirty="0" smtClean="0"/>
              <a:t>Religion</a:t>
            </a:r>
          </a:p>
          <a:p>
            <a:r>
              <a:rPr lang="en-US" dirty="0" smtClean="0"/>
              <a:t>Ritual</a:t>
            </a:r>
          </a:p>
          <a:p>
            <a:r>
              <a:rPr lang="en-US" dirty="0" smtClean="0"/>
              <a:t>Economy and Work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People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Soldiers</a:t>
            </a:r>
          </a:p>
          <a:p>
            <a:r>
              <a:rPr lang="en-US" dirty="0" smtClean="0"/>
              <a:t>Women</a:t>
            </a:r>
          </a:p>
          <a:p>
            <a:r>
              <a:rPr lang="en-US" dirty="0" smtClean="0"/>
              <a:t>Workers</a:t>
            </a:r>
          </a:p>
          <a:p>
            <a:r>
              <a:rPr lang="en-US" dirty="0" smtClean="0"/>
              <a:t>Business Owners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Children</a:t>
            </a:r>
          </a:p>
          <a:p>
            <a:r>
              <a:rPr lang="en-US" dirty="0" smtClean="0"/>
              <a:t>Public Servants</a:t>
            </a:r>
          </a:p>
          <a:p>
            <a:r>
              <a:rPr lang="en-US" dirty="0" smtClean="0"/>
              <a:t>Young Adults</a:t>
            </a:r>
          </a:p>
          <a:p>
            <a:r>
              <a:rPr lang="en-US" dirty="0" smtClean="0"/>
              <a:t>African Americans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Classifications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Subjects</a:t>
            </a:r>
          </a:p>
          <a:p>
            <a:pPr lvl="1"/>
            <a:r>
              <a:rPr lang="en-US" dirty="0" smtClean="0"/>
              <a:t>Over 120 and growing</a:t>
            </a:r>
          </a:p>
          <a:p>
            <a:pPr lvl="1"/>
            <a:r>
              <a:rPr lang="en-US" dirty="0" smtClean="0"/>
              <a:t>Scholar generated terms to be synthesized into hierarchical format, made consistent with current library standards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Genres- Letters, Legal Documents, Diaries</a:t>
            </a:r>
          </a:p>
          <a:p>
            <a:pPr lvl="1"/>
            <a:r>
              <a:rPr lang="en-US" dirty="0" smtClean="0"/>
              <a:t>Names- </a:t>
            </a:r>
          </a:p>
          <a:p>
            <a:pPr lvl="1"/>
            <a:r>
              <a:rPr lang="en-US" dirty="0" smtClean="0"/>
              <a:t>Geographic Locations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1761893" y="177800"/>
          <a:ext cx="5642517" cy="5689600"/>
        </p:xfrm>
        <a:graphic>
          <a:graphicData uri="http://schemas.openxmlformats.org/presentationml/2006/ole">
            <p:oleObj spid="_x0000_s92162" name="Acrobat Document" r:id="rId4" imgW="5664200" imgH="73279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Detailed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Detailed Description of a collection</a:t>
            </a:r>
          </a:p>
          <a:p>
            <a:pPr lvl="2"/>
            <a:r>
              <a:rPr lang="en-US" dirty="0" smtClean="0"/>
              <a:t>Its Contents</a:t>
            </a:r>
          </a:p>
          <a:p>
            <a:pPr lvl="2"/>
            <a:r>
              <a:rPr lang="en-US" dirty="0" smtClean="0"/>
              <a:t>Its Potential for Use</a:t>
            </a:r>
          </a:p>
          <a:p>
            <a:pPr lvl="2"/>
            <a:r>
              <a:rPr lang="en-US" dirty="0" smtClean="0"/>
              <a:t>Its Research Value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3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Digitization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utograph background graphic.jpg"/>
          <p:cNvPicPr>
            <a:picLocks noChangeAspect="1"/>
          </p:cNvPicPr>
          <p:nvPr/>
        </p:nvPicPr>
        <p:blipFill>
          <a:blip r:embed="rId2">
            <a:alphaModFix/>
            <a:lum bright="-5000"/>
          </a:blip>
          <a:stretch>
            <a:fillRect/>
          </a:stretch>
        </p:blipFill>
        <p:spPr>
          <a:xfrm>
            <a:off x="0" y="44450"/>
            <a:ext cx="9144000" cy="6769100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/>
        </p:nvGraphicFramePr>
        <p:xfrm>
          <a:off x="685800" y="228600"/>
          <a:ext cx="8001000" cy="63246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72123" y="2819400"/>
            <a:ext cx="3023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Survey Workflow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85800" y="67236"/>
            <a:ext cx="7770813" cy="1371600"/>
          </a:xfrm>
        </p:spPr>
        <p:txBody>
          <a:bodyPr/>
          <a:lstStyle/>
          <a:p>
            <a:r>
              <a:rPr lang="en-US" dirty="0" smtClean="0"/>
              <a:t>“Civil War Era”</a:t>
            </a:r>
            <a:endParaRPr lang="en-US" dirty="0"/>
          </a:p>
        </p:txBody>
      </p:sp>
      <p:pic>
        <p:nvPicPr>
          <p:cNvPr id="9" name="Content Placeholder 8" descr="CivWarFifeDrum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t="-26507" b="-26507"/>
          <a:stretch>
            <a:fillRect/>
          </a:stretch>
        </p:blipFill>
        <p:spPr>
          <a:xfrm>
            <a:off x="1447800" y="4064000"/>
            <a:ext cx="2895600" cy="2413000"/>
          </a:xfrm>
        </p:spPr>
      </p:pic>
      <p:pic>
        <p:nvPicPr>
          <p:cNvPr id="10" name="Content Placeholder 9" descr="gettysburg-weapons-memorabilia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rcRect t="-11678" b="-11678"/>
          <a:stretch>
            <a:fillRect/>
          </a:stretch>
        </p:blipFill>
        <p:spPr>
          <a:xfrm>
            <a:off x="5411140" y="4182036"/>
            <a:ext cx="2527300" cy="2106612"/>
          </a:xfrm>
        </p:spPr>
      </p:pic>
      <p:pic>
        <p:nvPicPr>
          <p:cNvPr id="11" name="Picture 10" descr="pickets-charge-civil-war-battlefields-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438836"/>
            <a:ext cx="3657600" cy="2794407"/>
          </a:xfrm>
          <a:prstGeom prst="rect">
            <a:avLst/>
          </a:prstGeom>
        </p:spPr>
      </p:pic>
      <p:pic>
        <p:nvPicPr>
          <p:cNvPr id="12" name="Picture 11" descr="union-breastwork-gettysbur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1140" y="1438836"/>
            <a:ext cx="3045473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600" dirty="0" smtClean="0"/>
              <a:t>Assessing “readiness”</a:t>
            </a:r>
            <a:endParaRPr lang="en-US" sz="4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Knowing that time and money are limited</a:t>
            </a:r>
          </a:p>
          <a:p>
            <a:pPr lvl="1"/>
            <a:r>
              <a:rPr lang="en-US" sz="2200" dirty="0" smtClean="0"/>
              <a:t>What would improve our ability to </a:t>
            </a:r>
            <a:r>
              <a:rPr lang="en-US" dirty="0" smtClean="0"/>
              <a:t>enable discovery of and access to our collections?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Are there opportunities for collaboration? 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And for leadership?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What do we want funding agencies to know?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Longer term issues: </a:t>
            </a:r>
            <a:br>
              <a:rPr lang="en-US" dirty="0" smtClean="0"/>
            </a:br>
            <a:r>
              <a:rPr lang="en-US" dirty="0" smtClean="0"/>
              <a:t>The People’s Contest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378" dirty="0" smtClean="0"/>
              <a:t>Focusing our scope and efforts</a:t>
            </a:r>
            <a:endParaRPr lang="en-US" dirty="0" smtClean="0"/>
          </a:p>
          <a:p>
            <a:r>
              <a:rPr lang="en-US" dirty="0" smtClean="0"/>
              <a:t>Engaging and sustaining cross-organizational collaborations</a:t>
            </a:r>
          </a:p>
          <a:p>
            <a:r>
              <a:rPr lang="en-US" dirty="0" smtClean="0"/>
              <a:t>Enabling easy access to our work &amp; collections</a:t>
            </a:r>
          </a:p>
          <a:p>
            <a:r>
              <a:rPr lang="en-US" dirty="0" smtClean="0"/>
              <a:t>Identifying reliable sources of funding</a:t>
            </a:r>
          </a:p>
          <a:p>
            <a:r>
              <a:rPr lang="en-US" dirty="0" smtClean="0"/>
              <a:t>Reaching our audiences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p p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00"/>
            <a:ext cx="9144000" cy="6648799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GRAPHICS TO BE PLACED FOLLOW</a:t>
            </a:r>
            <a:endParaRPr lang="en-US" dirty="0"/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source cen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00"/>
            <a:ext cx="9144000" cy="664879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richards cen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00"/>
            <a:ext cx="9144000" cy="664879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su-libs-webc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00"/>
            <a:ext cx="9144000" cy="66487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“Civil War Era </a:t>
            </a:r>
            <a:r>
              <a:rPr lang="en-US" i="1" dirty="0" err="1" smtClean="0"/>
              <a:t>Homefront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wills-house-nparksvc-gettysburg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00" y="2184400"/>
            <a:ext cx="4762500" cy="377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Researcher’s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understanding of the Civil War North’s economic, social, and cultural history is sorely lacking.</a:t>
            </a:r>
          </a:p>
          <a:p>
            <a:r>
              <a:rPr lang="en-US" dirty="0" smtClean="0"/>
              <a:t>The primary resources to support this research are not well-known, or inaccessible, if they exist at all.</a:t>
            </a:r>
          </a:p>
          <a:p>
            <a:r>
              <a:rPr lang="en-US" dirty="0" smtClean="0"/>
              <a:t>“Why hasn’t all this stuff been digitized yet?”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 for Cultural Heritage Organizations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in our collections?</a:t>
            </a:r>
          </a:p>
          <a:p>
            <a:r>
              <a:rPr lang="en-US" dirty="0" smtClean="0"/>
              <a:t>How can we improve access these collections?</a:t>
            </a:r>
          </a:p>
          <a:p>
            <a:r>
              <a:rPr lang="en-US" dirty="0" smtClean="0"/>
              <a:t>Knowing that we are under-resourced, how can we best spend our time?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for peoples contest.pptx</Template>
  <TotalTime>819</TotalTime>
  <Words>1741</Words>
  <Application>Microsoft Macintosh PowerPoint</Application>
  <PresentationFormat>On-screen Show (4:3)</PresentationFormat>
  <Paragraphs>354</Paragraphs>
  <Slides>68</Slides>
  <Notes>23</Notes>
  <HiddenSlides>9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0" baseType="lpstr">
      <vt:lpstr>Folio</vt:lpstr>
      <vt:lpstr>Acrobat Document</vt:lpstr>
      <vt:lpstr>Surveying the  People’s Contest</vt:lpstr>
      <vt:lpstr>Afternoon</vt:lpstr>
      <vt:lpstr>Slide 3</vt:lpstr>
      <vt:lpstr>Slide 4</vt:lpstr>
      <vt:lpstr>Slide 5</vt:lpstr>
      <vt:lpstr>“Civil War Era”</vt:lpstr>
      <vt:lpstr>“Civil War Era Homefront”</vt:lpstr>
      <vt:lpstr>The Researcher’s Problem</vt:lpstr>
      <vt:lpstr>The Problem for Cultural Heritage Organizations</vt:lpstr>
      <vt:lpstr>Some Steps to Take</vt:lpstr>
      <vt:lpstr>IMLS Planning Grant</vt:lpstr>
      <vt:lpstr>Grant Project Partners</vt:lpstr>
      <vt:lpstr>Scholars Advisory Board</vt:lpstr>
      <vt:lpstr>Scoping the Pa. Homefront</vt:lpstr>
      <vt:lpstr>Planning Grant Deliverables</vt:lpstr>
      <vt:lpstr>Assessing “readiness”</vt:lpstr>
      <vt:lpstr>Assumptions</vt:lpstr>
      <vt:lpstr>1. The state of the field</vt:lpstr>
      <vt:lpstr>2. The high-level inventory</vt:lpstr>
      <vt:lpstr>The Inventory: Methodology</vt:lpstr>
      <vt:lpstr>Some Activity to Date</vt:lpstr>
      <vt:lpstr>Questions</vt:lpstr>
      <vt:lpstr>The State of the Field: Focus on the South</vt:lpstr>
      <vt:lpstr>The South in the Civil War</vt:lpstr>
      <vt:lpstr>Major Works on the South in the Civil War Era</vt:lpstr>
      <vt:lpstr>Recent Major Works on the North in the Civil War Era</vt:lpstr>
      <vt:lpstr>Southern Historical Collection</vt:lpstr>
      <vt:lpstr>A People’s Contest Project</vt:lpstr>
      <vt:lpstr>State of the Field: “Discovering” the North</vt:lpstr>
      <vt:lpstr>Questions</vt:lpstr>
      <vt:lpstr>The Survey Process</vt:lpstr>
      <vt:lpstr>1. Assessment</vt:lpstr>
      <vt:lpstr>Archives Surveyed  Arranged by Institutional Size</vt:lpstr>
      <vt:lpstr>Access Issues</vt:lpstr>
      <vt:lpstr>2. Survey</vt:lpstr>
      <vt:lpstr>The Database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Collections Summary:</vt:lpstr>
      <vt:lpstr>3. Follow Up</vt:lpstr>
      <vt:lpstr>Enabling Search Functions</vt:lpstr>
      <vt:lpstr>Themes</vt:lpstr>
      <vt:lpstr>People</vt:lpstr>
      <vt:lpstr>Other Classifications</vt:lpstr>
      <vt:lpstr>Slide 56</vt:lpstr>
      <vt:lpstr>Detailed Assessment</vt:lpstr>
      <vt:lpstr>Digitization</vt:lpstr>
      <vt:lpstr>Slide 59</vt:lpstr>
      <vt:lpstr>Questions</vt:lpstr>
      <vt:lpstr>Assessing “readiness”</vt:lpstr>
      <vt:lpstr>Longer term issues:  The People’s Contest </vt:lpstr>
      <vt:lpstr>Slide 63</vt:lpstr>
      <vt:lpstr>Slide 64</vt:lpstr>
      <vt:lpstr>Slide 65</vt:lpstr>
      <vt:lpstr>Slide 66</vt:lpstr>
      <vt:lpstr>Slide 67</vt:lpstr>
      <vt:lpstr>Slide 68</vt:lpstr>
    </vt:vector>
  </TitlesOfParts>
  <Company>Digital Library Technologies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Pennsylvania Homefront  in the Civil War</dc:title>
  <dc:creator>Mike Furlough</dc:creator>
  <cp:lastModifiedBy>Mike Furlough</cp:lastModifiedBy>
  <cp:revision>22</cp:revision>
  <cp:lastPrinted>2010-10-12T22:52:48Z</cp:lastPrinted>
  <dcterms:created xsi:type="dcterms:W3CDTF">2010-10-13T18:27:34Z</dcterms:created>
  <dcterms:modified xsi:type="dcterms:W3CDTF">2010-10-13T18:41:27Z</dcterms:modified>
</cp:coreProperties>
</file>